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revisionInfo.xml" ContentType="application/vnd.ms-powerpoint.revisioninfo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Default Extension="emf" ContentType="image/x-emf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ppt/tags/tag1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Default Extension="vml" ContentType="application/vnd.openxmlformats-officedocument.vmlDrawing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49" r:id="rId1"/>
  </p:sldMasterIdLst>
  <p:notesMasterIdLst>
    <p:notesMasterId r:id="rId43"/>
  </p:notesMasterIdLst>
  <p:handoutMasterIdLst>
    <p:handoutMasterId r:id="rId44"/>
  </p:handoutMasterIdLst>
  <p:sldIdLst>
    <p:sldId id="433" r:id="rId2"/>
    <p:sldId id="402" r:id="rId3"/>
    <p:sldId id="452" r:id="rId4"/>
    <p:sldId id="466" r:id="rId5"/>
    <p:sldId id="464" r:id="rId6"/>
    <p:sldId id="454" r:id="rId7"/>
    <p:sldId id="465" r:id="rId8"/>
    <p:sldId id="455" r:id="rId9"/>
    <p:sldId id="456" r:id="rId10"/>
    <p:sldId id="457" r:id="rId11"/>
    <p:sldId id="458" r:id="rId12"/>
    <p:sldId id="461" r:id="rId13"/>
    <p:sldId id="460" r:id="rId14"/>
    <p:sldId id="462" r:id="rId15"/>
    <p:sldId id="463" r:id="rId16"/>
    <p:sldId id="437" r:id="rId17"/>
    <p:sldId id="439" r:id="rId18"/>
    <p:sldId id="448" r:id="rId19"/>
    <p:sldId id="441" r:id="rId20"/>
    <p:sldId id="436" r:id="rId21"/>
    <p:sldId id="440" r:id="rId22"/>
    <p:sldId id="447" r:id="rId23"/>
    <p:sldId id="417" r:id="rId24"/>
    <p:sldId id="430" r:id="rId25"/>
    <p:sldId id="431" r:id="rId26"/>
    <p:sldId id="428" r:id="rId27"/>
    <p:sldId id="424" r:id="rId28"/>
    <p:sldId id="427" r:id="rId29"/>
    <p:sldId id="429" r:id="rId30"/>
    <p:sldId id="434" r:id="rId31"/>
    <p:sldId id="446" r:id="rId32"/>
    <p:sldId id="435" r:id="rId33"/>
    <p:sldId id="418" r:id="rId34"/>
    <p:sldId id="445" r:id="rId35"/>
    <p:sldId id="442" r:id="rId36"/>
    <p:sldId id="450" r:id="rId37"/>
    <p:sldId id="443" r:id="rId38"/>
    <p:sldId id="444" r:id="rId39"/>
    <p:sldId id="449" r:id="rId40"/>
    <p:sldId id="451" r:id="rId41"/>
    <p:sldId id="432" r:id="rId42"/>
  </p:sldIdLst>
  <p:sldSz cx="9144000" cy="6858000" type="screen4x3"/>
  <p:notesSz cx="6854825" cy="9750425"/>
  <p:defaultTextStyle>
    <a:defPPr>
      <a:defRPr lang="fr-FR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58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3071">
          <p15:clr>
            <a:srgbClr val="A4A3A4"/>
          </p15:clr>
        </p15:guide>
        <p15:guide id="2" pos="215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F9900"/>
    <a:srgbClr val="006600"/>
    <a:srgbClr val="0033CC"/>
    <a:srgbClr val="FFCC66"/>
    <a:srgbClr val="FFFF99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62" autoAdjust="0"/>
    <p:restoredTop sz="81720" autoAdjust="0"/>
  </p:normalViewPr>
  <p:slideViewPr>
    <p:cSldViewPr>
      <p:cViewPr varScale="1">
        <p:scale>
          <a:sx n="59" d="100"/>
          <a:sy n="59" d="100"/>
        </p:scale>
        <p:origin x="-1782" y="-84"/>
      </p:cViewPr>
      <p:guideLst>
        <p:guide orient="horz" pos="1584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00" d="100"/>
          <a:sy n="100" d="100"/>
        </p:scale>
        <p:origin x="-864" y="2550"/>
      </p:cViewPr>
      <p:guideLst>
        <p:guide orient="horz" pos="3071"/>
        <p:guide pos="2159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73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0212" cy="4873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/>
          </a:p>
        </p:txBody>
      </p:sp>
      <p:sp>
        <p:nvSpPr>
          <p:cNvPr id="717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263063"/>
            <a:ext cx="2970213" cy="4873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r>
              <a:rPr lang="fr-FR"/>
              <a:t>HEB-ESI Q3</a:t>
            </a:r>
          </a:p>
        </p:txBody>
      </p:sp>
      <p:sp>
        <p:nvSpPr>
          <p:cNvPr id="717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9263063"/>
            <a:ext cx="2970212" cy="4873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B40E65D0-51A7-4350-9DA0-307E33B8E3F0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2891848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0213" cy="4873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0212" cy="487363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/>
          </a:p>
        </p:txBody>
      </p:sp>
      <p:sp>
        <p:nvSpPr>
          <p:cNvPr id="1536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630738"/>
            <a:ext cx="5026025" cy="438785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 noProof="0"/>
              <a:t>Cliquez pour modifier les styles du texte du masque</a:t>
            </a:r>
          </a:p>
          <a:p>
            <a:pPr lvl="1"/>
            <a:r>
              <a:rPr lang="fr-FR" noProof="0"/>
              <a:t>Deuxième niveau</a:t>
            </a:r>
          </a:p>
          <a:p>
            <a:pPr lvl="2"/>
            <a:r>
              <a:rPr lang="fr-FR" noProof="0"/>
              <a:t>Troisième niveau</a:t>
            </a:r>
          </a:p>
          <a:p>
            <a:pPr lvl="3"/>
            <a:r>
              <a:rPr lang="fr-FR" noProof="0"/>
              <a:t>Quatrième niveau</a:t>
            </a:r>
          </a:p>
          <a:p>
            <a:pPr lvl="4"/>
            <a:r>
              <a:rPr lang="fr-FR" noProof="0"/>
              <a:t>Cinquième niveau</a:t>
            </a:r>
          </a:p>
        </p:txBody>
      </p:sp>
      <p:sp>
        <p:nvSpPr>
          <p:cNvPr id="1536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263063"/>
            <a:ext cx="2970213" cy="4873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smtClean="0"/>
            </a:lvl1pPr>
          </a:lstStyle>
          <a:p>
            <a:pPr>
              <a:defRPr/>
            </a:pPr>
            <a:r>
              <a:rPr lang="fr-FR"/>
              <a:t>HEB-ESI Q3</a:t>
            </a:r>
          </a:p>
        </p:txBody>
      </p:sp>
      <p:sp>
        <p:nvSpPr>
          <p:cNvPr id="1536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9263063"/>
            <a:ext cx="2970212" cy="48736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231A8C5-07A7-4801-ACA8-07CEDF0897A1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147715456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hdr" sz="quarter"/>
          </p:nvPr>
        </p:nvSpPr>
        <p:spPr>
          <a:noFill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dt" sz="quarter" idx="1"/>
          </p:nvPr>
        </p:nvSpPr>
        <p:spPr>
          <a:noFill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16388" name="Rectangle 6"/>
          <p:cNvSpPr>
            <a:spLocks noGrp="1" noChangeArrowheads="1"/>
          </p:cNvSpPr>
          <p:nvPr>
            <p:ph type="ftr" sz="quarter" idx="4"/>
          </p:nvPr>
        </p:nvSpPr>
        <p:spPr>
          <a:noFill/>
        </p:spPr>
        <p:txBody>
          <a:bodyPr/>
          <a:lstStyle/>
          <a:p>
            <a:r>
              <a:rPr lang="fr-FR"/>
              <a:t>ESI Q3</a:t>
            </a:r>
          </a:p>
        </p:txBody>
      </p:sp>
      <p:sp>
        <p:nvSpPr>
          <p:cNvPr id="16389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8FB8236-108E-4ECF-87E3-52912B9B5A24}" type="slidenum">
              <a:rPr lang="fr-FR"/>
              <a:pPr/>
              <a:t>1</a:t>
            </a:fld>
            <a:endParaRPr lang="fr-FR"/>
          </a:p>
        </p:txBody>
      </p:sp>
      <p:sp>
        <p:nvSpPr>
          <p:cNvPr id="163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6391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828874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4- Couche physique</a:t>
            </a:r>
          </a:p>
          <a:p>
            <a:pPr rtl="0"/>
            <a:r>
              <a:rPr lang="fr-FR"/>
              <a:t>4.3 - Câblage en cuivre</a:t>
            </a:r>
          </a:p>
          <a:p>
            <a:pPr rtl="0"/>
            <a:r>
              <a:rPr lang="fr-FR"/>
              <a:t>4.3.2 — Types de câblage en cuivre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10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981002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4- Couche physique</a:t>
            </a:r>
          </a:p>
          <a:p>
            <a:pPr rtl="0"/>
            <a:r>
              <a:rPr lang="fr-FR"/>
              <a:t>4.3 - Câblage en cuivre</a:t>
            </a:r>
          </a:p>
          <a:p>
            <a:pPr rtl="0"/>
            <a:r>
              <a:rPr lang="fr-FR"/>
              <a:t>4.3.3 – Câble à paires torsadées non blindées (UTP)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11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22228829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4- Couche physique</a:t>
            </a:r>
          </a:p>
          <a:p>
            <a:pPr rtl="0"/>
            <a:r>
              <a:rPr lang="fr-FR"/>
              <a:t>4.4 - Câblage UTP</a:t>
            </a:r>
          </a:p>
          <a:p>
            <a:pPr rtl="0"/>
            <a:r>
              <a:rPr lang="fr-FR"/>
              <a:t>4.4.2 — Normes de câblage UTP et connecteurs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12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8900367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4- Couche physique</a:t>
            </a:r>
          </a:p>
          <a:p>
            <a:pPr rtl="0"/>
            <a:r>
              <a:rPr lang="fr-FR"/>
              <a:t>4.3 - Câblage en cuivre</a:t>
            </a:r>
          </a:p>
          <a:p>
            <a:pPr rtl="0"/>
            <a:r>
              <a:rPr lang="fr-FR"/>
              <a:t>4.3.5 – Câble coaxial</a:t>
            </a:r>
          </a:p>
          <a:p>
            <a:pPr rtl="0"/>
            <a:r>
              <a:rPr lang="fr-FR"/>
              <a:t>4.3.6 Vérifiez votre compréhension — Câblage en cuivre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13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608275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4- Couche physique</a:t>
            </a:r>
          </a:p>
          <a:p>
            <a:pPr rtl="0"/>
            <a:r>
              <a:rPr lang="fr-FR"/>
              <a:t>4.5 - Câblage à fibre optique</a:t>
            </a:r>
          </a:p>
          <a:p>
            <a:pPr rtl="0"/>
            <a:r>
              <a:rPr lang="fr-FR"/>
              <a:t>4.5.4 : connecteurs à fibre optique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14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6055409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4- Couche physique</a:t>
            </a:r>
          </a:p>
          <a:p>
            <a:pPr rtl="0"/>
            <a:r>
              <a:rPr lang="fr-FR"/>
              <a:t>4.5 - Câblage à fibre optique</a:t>
            </a:r>
          </a:p>
          <a:p>
            <a:pPr rtl="0"/>
            <a:r>
              <a:rPr lang="fr-FR"/>
              <a:t>4.5.5 - Cordons de brassage en fibre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15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361340071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23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9783455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24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6525695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25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2436989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33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37431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66AE9E56-7616-4B05-9473-0C8D4D8AC1FD}" type="slidenum">
              <a:rPr lang="fr-FR"/>
              <a:pPr/>
              <a:t>2</a:t>
            </a:fld>
            <a:endParaRPr lang="fr-FR"/>
          </a:p>
        </p:txBody>
      </p:sp>
      <p:sp>
        <p:nvSpPr>
          <p:cNvPr id="788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990600" y="731838"/>
            <a:ext cx="4875213" cy="3656012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8848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630738"/>
            <a:ext cx="5026025" cy="43878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73329151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34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3743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35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374315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36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986144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37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37431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38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37431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39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3743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40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5137431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fr-FR"/>
              <a:t>HEB-ESI Q3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FB439EB-5675-4A96-8476-ADB150CD0DF8}" type="slidenum">
              <a:rPr lang="fr-FR"/>
              <a:pPr/>
              <a:t>41</a:t>
            </a:fld>
            <a:endParaRPr lang="fr-FR"/>
          </a:p>
        </p:txBody>
      </p:sp>
      <p:sp>
        <p:nvSpPr>
          <p:cNvPr id="1295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39986144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BE" dirty="0" smtClean="0"/>
              <a:t>L’architecture physique va au-delà de l’étude du support et de la signalisation !</a:t>
            </a:r>
          </a:p>
          <a:p>
            <a:endParaRPr lang="fr-BE" dirty="0" smtClean="0"/>
          </a:p>
          <a:p>
            <a:endParaRPr lang="fr-BE" dirty="0"/>
          </a:p>
        </p:txBody>
      </p:sp>
      <p:sp>
        <p:nvSpPr>
          <p:cNvPr id="4" name="Espace réservé de l'en-tête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LAN - Architecture physique - 03</a:t>
            </a:r>
            <a:endParaRPr lang="fr-FR"/>
          </a:p>
        </p:txBody>
      </p:sp>
      <p:sp>
        <p:nvSpPr>
          <p:cNvPr id="5" name="Espace réservé de la date 4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HEB-ESI Q3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F231A8C5-07A7-4801-ACA8-07CEDF0897A1}" type="slidenum">
              <a:rPr lang="fr-FR" smtClean="0"/>
              <a:pPr>
                <a:defRPr/>
              </a:pPr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buFontTx/>
              <a:buNone/>
            </a:pPr>
            <a:r>
              <a:rPr lang="fr-FR" b="0"/>
              <a:t>Cisco Networking Academy Program</a:t>
            </a:r>
          </a:p>
          <a:p>
            <a:pPr rtl="0">
              <a:buFontTx/>
              <a:buNone/>
            </a:pPr>
            <a:r>
              <a:rPr lang="fr-FR" b="0" baseline="0"/>
              <a:t>Introduction aux Réseaux v</a:t>
            </a:r>
            <a:r>
              <a:rPr lang="fr-FR" b="0"/>
              <a:t>7.0 (ITN)</a:t>
            </a:r>
          </a:p>
          <a:p>
            <a:pPr rtl="0"/>
            <a:r>
              <a:rPr lang="fr-FR"/>
              <a:t>Module 4 : Couche physique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xmlns="" val="508118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4- Couche physique</a:t>
            </a:r>
          </a:p>
          <a:p>
            <a:pPr rtl="0"/>
            <a:r>
              <a:rPr lang="fr-FR"/>
              <a:t>4.1 - Objectif de la couche physique</a:t>
            </a:r>
          </a:p>
          <a:p>
            <a:pPr rtl="0"/>
            <a:r>
              <a:rPr lang="fr-FR"/>
              <a:t>4.1.2 – La couche physique</a:t>
            </a:r>
          </a:p>
          <a:p>
            <a:pPr rtl="0"/>
            <a:r>
              <a:rPr lang="fr-FR"/>
              <a:t>4.1.3 — Vérifiez votre compréhension — Objetif de la couche physique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5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18664353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4- Couche physique</a:t>
            </a:r>
          </a:p>
          <a:p>
            <a:pPr rtl="0"/>
            <a:r>
              <a:rPr lang="fr-FR"/>
              <a:t>4.2 - Les caractéristiques de la couche physique</a:t>
            </a:r>
          </a:p>
          <a:p>
            <a:pPr rtl="0"/>
            <a:r>
              <a:rPr lang="fr-FR"/>
              <a:t>4.2.2 – Composants physiques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6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73039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4- Couche physique</a:t>
            </a:r>
          </a:p>
          <a:p>
            <a:pPr rtl="0"/>
            <a:r>
              <a:rPr lang="fr-FR"/>
              <a:t>4.2 - Les caractéristiques de la couche physique</a:t>
            </a:r>
          </a:p>
          <a:p>
            <a:pPr rtl="0"/>
            <a:r>
              <a:rPr lang="fr-FR"/>
              <a:t>4.2.2 – Composants physiques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7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73039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4- Couche physique</a:t>
            </a:r>
          </a:p>
          <a:p>
            <a:pPr rtl="0"/>
            <a:r>
              <a:rPr lang="fr-FR"/>
              <a:t>4.2 - Les caractéristiques de la couche physique</a:t>
            </a:r>
          </a:p>
          <a:p>
            <a:pPr rtl="0"/>
            <a:r>
              <a:rPr lang="fr-FR"/>
              <a:t>4.2.3 — Codage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8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369941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fr-FR"/>
              <a:t>4- Couche physique</a:t>
            </a:r>
          </a:p>
          <a:p>
            <a:pPr rtl="0"/>
            <a:r>
              <a:rPr lang="fr-FR"/>
              <a:t>4.2 - Les caractéristiques de la couche physique</a:t>
            </a:r>
          </a:p>
          <a:p>
            <a:pPr rtl="0"/>
            <a:r>
              <a:rPr lang="fr-FR"/>
              <a:t>4.2.4 — Signalisation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641018C-6CAF-B84E-B92C-ECB119457FBA}" type="slidenum">
              <a:rPr/>
              <a:pPr rtl="0"/>
              <a:t>9</a:t>
            </a:fld>
            <a:endParaRPr/>
          </a:p>
        </p:txBody>
      </p:sp>
    </p:spTree>
    <p:extLst>
      <p:ext uri="{BB962C8B-B14F-4D97-AF65-F5344CB8AC3E}">
        <p14:creationId xmlns="" xmlns:p14="http://schemas.microsoft.com/office/powerpoint/2010/main" val="41133187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audio" Target="../media/audio1.wav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2" descr="logoESI"/>
          <p:cNvPicPr>
            <a:picLocks noChangeAspect="1" noChangeArrowheads="1"/>
          </p:cNvPicPr>
          <p:nvPr/>
        </p:nvPicPr>
        <p:blipFill>
          <a:blip r:embed="rId3" cstate="print">
            <a:lum contrast="-2000"/>
          </a:blip>
          <a:srcRect/>
          <a:stretch>
            <a:fillRect/>
          </a:stretch>
        </p:blipFill>
        <p:spPr bwMode="auto">
          <a:xfrm>
            <a:off x="142875" y="142875"/>
            <a:ext cx="1371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1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447800"/>
            <a:ext cx="7772400" cy="1143000"/>
          </a:xfrm>
        </p:spPr>
        <p:txBody>
          <a:bodyPr/>
          <a:lstStyle>
            <a:lvl1pPr algn="ctr">
              <a:defRPr/>
            </a:lvl1pPr>
          </a:lstStyle>
          <a:p>
            <a:r>
              <a:rPr lang="fr-FR"/>
              <a:t>COBOL</a:t>
            </a:r>
          </a:p>
        </p:txBody>
      </p:sp>
      <p:sp>
        <p:nvSpPr>
          <p:cNvPr id="6152" name="Rectangle 8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5800" y="2895600"/>
            <a:ext cx="7772400" cy="1752600"/>
          </a:xfrm>
        </p:spPr>
        <p:txBody>
          <a:bodyPr/>
          <a:lstStyle>
            <a:lvl1pPr marL="0" indent="0">
              <a:buFont typeface="Wingdings" pitchFamily="2" charset="2"/>
              <a:buChar char="Ø"/>
              <a:defRPr sz="3600">
                <a:effectLst>
                  <a:outerShdw blurRad="38100" dist="38100" dir="2700000" algn="tl">
                    <a:srgbClr val="FFFFFF"/>
                  </a:outerShdw>
                </a:effectLst>
                <a:latin typeface="Arial" charset="0"/>
              </a:defRPr>
            </a:lvl1pPr>
          </a:lstStyle>
          <a:p>
            <a:r>
              <a:rPr lang="fr-FR"/>
              <a:t>	Introduction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quarter" idx="10"/>
          </p:nvPr>
        </p:nvSpPr>
        <p:spPr>
          <a:xfrm>
            <a:off x="685800" y="63246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/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324600"/>
            <a:ext cx="28956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3246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83D6D2-2370-40F1-9D9A-7DCAA32F42EE}" type="slidenum">
              <a:rPr lang="fr-FR"/>
              <a:pPr>
                <a:defRPr/>
              </a:pPr>
              <a:t>‹N°›</a:t>
            </a:fld>
            <a:endParaRPr lang="fr-FR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B71BE1-68C8-45E4-8411-6B4A2B43A168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10350" y="152400"/>
            <a:ext cx="2076450" cy="6172200"/>
          </a:xfrm>
        </p:spPr>
        <p:txBody>
          <a:bodyPr vert="eaVert"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381000" y="152400"/>
            <a:ext cx="6076950" cy="6172200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88B2CA-92AB-4552-9C69-E3270CE9CC62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3" y="1797051"/>
            <a:ext cx="8280057" cy="4098595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455085"/>
            <a:ext cx="8345488" cy="975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=""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7" y="5079369"/>
            <a:ext cx="4319105" cy="384175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7" y="5399365"/>
            <a:ext cx="431910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7" y="5719361"/>
            <a:ext cx="4319105" cy="384175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3829649"/>
            <a:ext cx="5925246" cy="398668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6" y="3067667"/>
            <a:ext cx="5955513" cy="85964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2" name="Group 4"/>
          <p:cNvGrpSpPr>
            <a:grpSpLocks noChangeAspect="1"/>
          </p:cNvGrpSpPr>
          <p:nvPr userDrawn="1"/>
        </p:nvGrpSpPr>
        <p:grpSpPr bwMode="auto">
          <a:xfrm>
            <a:off x="492125" y="527051"/>
            <a:ext cx="796924" cy="565151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xmlns="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 xmlns="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FCED93-A6A1-4FFA-A796-614D283C253D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F44230-9971-4193-8BD4-7051FB7C3328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381000" y="1524000"/>
            <a:ext cx="40767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10100" y="1524000"/>
            <a:ext cx="4076700" cy="4800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DC16E8-2424-46BB-A966-B100696BB557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7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8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9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A3200B2-2F90-4D60-A585-0D084812A3B8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F2A91D-0568-40C2-B055-E5395A4AA79C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BB6310-4DF4-4EF7-AF5B-7211E7783A06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1F5E9E-81A5-4473-830A-830CA7E41F70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r-BE" noProof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Rectangle 9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Rectangle 11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41104A-4CB7-440D-99FA-694B4FF2F0F6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1" name="ZOUM.WAV"/>
      </p:stSnd>
    </p:sndAc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audio" Target="../media/audio1.wav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99"/>
            </a:gs>
            <a:gs pos="100000">
              <a:srgbClr val="FFCC66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7" name="Rectangle 7"/>
          <p:cNvSpPr>
            <a:spLocks noGrp="1" noChangeArrowheads="1"/>
          </p:cNvSpPr>
          <p:nvPr>
            <p:ph type="title"/>
          </p:nvPr>
        </p:nvSpPr>
        <p:spPr bwMode="auto">
          <a:xfrm>
            <a:off x="1524000" y="152400"/>
            <a:ext cx="71628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</a:t>
            </a:r>
          </a:p>
        </p:txBody>
      </p:sp>
      <p:sp>
        <p:nvSpPr>
          <p:cNvPr id="1027" name="Rectangle 8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524000"/>
            <a:ext cx="8305800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129" name="Rectangle 9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8600" y="644525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>
              <a:defRPr sz="1400" smtClean="0">
                <a:latin typeface="Arial" charset="0"/>
              </a:defRPr>
            </a:lvl1pPr>
          </a:lstStyle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130" name="Rectangle 10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133600" y="6445250"/>
            <a:ext cx="4648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ctr">
              <a:defRPr sz="1400" smtClean="0">
                <a:latin typeface="Arial" charset="0"/>
              </a:defRPr>
            </a:lvl1pPr>
          </a:lstStyle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5131" name="Rectangle 11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781800" y="6445250"/>
            <a:ext cx="19050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2075" tIns="46038" rIns="92075" bIns="46038" numCol="1" anchor="ctr" anchorCtr="0" compatLnSpc="1">
            <a:prstTxWarp prst="textNoShape">
              <a:avLst/>
            </a:prstTxWarp>
          </a:bodyPr>
          <a:lstStyle>
            <a:lvl1pPr algn="r">
              <a:defRPr sz="1400" smtClean="0">
                <a:latin typeface="Arial" charset="0"/>
              </a:defRPr>
            </a:lvl1pPr>
          </a:lstStyle>
          <a:p>
            <a:pPr>
              <a:defRPr/>
            </a:pPr>
            <a:fld id="{2A054DB0-B65A-4B1E-8A61-43C516AA05BE}" type="slidenum">
              <a:rPr lang="fr-FR"/>
              <a:pPr>
                <a:defRPr/>
              </a:pPr>
              <a:t>‹N°›</a:t>
            </a:fld>
            <a:endParaRPr lang="fr-FR" b="1"/>
          </a:p>
        </p:txBody>
      </p:sp>
      <p:pic>
        <p:nvPicPr>
          <p:cNvPr id="1031" name="Picture 14" descr="logoESI"/>
          <p:cNvPicPr>
            <a:picLocks noChangeAspect="1" noChangeArrowheads="1"/>
          </p:cNvPicPr>
          <p:nvPr/>
        </p:nvPicPr>
        <p:blipFill>
          <a:blip r:embed="rId16" cstate="print">
            <a:lum contrast="-2000"/>
          </a:blip>
          <a:srcRect/>
          <a:stretch>
            <a:fillRect/>
          </a:stretch>
        </p:blipFill>
        <p:spPr bwMode="auto">
          <a:xfrm>
            <a:off x="142875" y="142875"/>
            <a:ext cx="13716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35" name="Line 15"/>
          <p:cNvSpPr>
            <a:spLocks noChangeShapeType="1"/>
          </p:cNvSpPr>
          <p:nvPr/>
        </p:nvSpPr>
        <p:spPr bwMode="auto">
          <a:xfrm>
            <a:off x="0" y="838200"/>
            <a:ext cx="9144000" cy="0"/>
          </a:xfrm>
          <a:prstGeom prst="line">
            <a:avLst/>
          </a:prstGeom>
          <a:noFill/>
          <a:ln w="76200" cmpd="thinThick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  <p:sp>
        <p:nvSpPr>
          <p:cNvPr id="5138" name="Line 18"/>
          <p:cNvSpPr>
            <a:spLocks noChangeShapeType="1"/>
          </p:cNvSpPr>
          <p:nvPr/>
        </p:nvSpPr>
        <p:spPr bwMode="auto">
          <a:xfrm>
            <a:off x="0" y="6400800"/>
            <a:ext cx="9144000" cy="0"/>
          </a:xfrm>
          <a:prstGeom prst="line">
            <a:avLst/>
          </a:prstGeom>
          <a:noFill/>
          <a:ln w="12700">
            <a:solidFill>
              <a:schemeClr val="tx2"/>
            </a:solidFill>
            <a:round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>
              <a:defRPr/>
            </a:pPr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ransition>
    <p:sndAc>
      <p:stSnd>
        <p:snd r:embed="rId15" name="ZOUM.WAV"/>
      </p:stSnd>
    </p:sndAc>
  </p:transition>
  <p:hf hdr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5pPr>
      <a:lvl6pPr marL="457200"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6pPr>
      <a:lvl7pPr marL="914400"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7pPr>
      <a:lvl8pPr marL="1371600"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8pPr>
      <a:lvl9pPr marL="1828800" algn="r" rtl="0" eaLnBrk="0" fontAlgn="base" hangingPunct="0">
        <a:spcBef>
          <a:spcPct val="0"/>
        </a:spcBef>
        <a:spcAft>
          <a:spcPct val="0"/>
        </a:spcAft>
        <a:defRPr sz="4400" i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Times New Roman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1.bin"/><Relationship Id="rId4" Type="http://schemas.openxmlformats.org/officeDocument/2006/relationships/audio" Target="../media/audio1.wav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1196752"/>
            <a:ext cx="6400800" cy="4267944"/>
          </a:xfrm>
        </p:spPr>
        <p:txBody>
          <a:bodyPr/>
          <a:lstStyle/>
          <a:p>
            <a:pPr algn="ctr">
              <a:buNone/>
              <a:defRPr/>
            </a:pPr>
            <a:r>
              <a:rPr lang="fr-BE" sz="400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LANR3-LAN</a:t>
            </a:r>
            <a:br>
              <a:rPr lang="fr-BE" sz="400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</a:br>
            <a:r>
              <a:rPr lang="fr-BE" sz="400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Technologies LAN</a:t>
            </a:r>
          </a:p>
          <a:p>
            <a:pPr algn="ctr">
              <a:buNone/>
              <a:defRPr/>
            </a:pPr>
            <a:r>
              <a:rPr lang="fr-BE" sz="400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Année </a:t>
            </a:r>
            <a:r>
              <a:rPr lang="fr-BE" sz="4000" dirty="0" smtClean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2021-2022</a:t>
            </a:r>
            <a:endParaRPr lang="fr-BE" sz="4000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buFont typeface="Wingdings" pitchFamily="2" charset="2"/>
              <a:buNone/>
              <a:defRPr/>
            </a:pPr>
            <a:r>
              <a:rPr lang="fr-FR" sz="400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P</a:t>
            </a:r>
            <a:r>
              <a:rPr lang="fr-BE" sz="4000" dirty="0">
                <a:solidFill>
                  <a:srgbClr val="FF9900"/>
                </a:solidFill>
                <a:effectLst>
                  <a:outerShdw blurRad="38100" dist="38100" dir="2700000" algn="tl">
                    <a:srgbClr val="000000"/>
                  </a:outerShdw>
                </a:effectLst>
              </a:rPr>
              <a:t>MA</a:t>
            </a:r>
            <a:endParaRPr lang="fr-FR" sz="4000" dirty="0">
              <a:solidFill>
                <a:srgbClr val="FF9900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  <a:p>
            <a:pPr algn="ctr">
              <a:buFont typeface="Wingdings" pitchFamily="2" charset="2"/>
              <a:buNone/>
              <a:defRPr/>
            </a:pPr>
            <a:endParaRPr lang="fr-FR" sz="2800" i="1" dirty="0"/>
          </a:p>
          <a:p>
            <a:pPr algn="ctr">
              <a:buFont typeface="Wingdings" pitchFamily="2" charset="2"/>
              <a:buNone/>
              <a:defRPr/>
            </a:pPr>
            <a:r>
              <a:rPr lang="fr-BE" sz="2800" i="1" dirty="0" smtClean="0"/>
              <a:t>27 Septembre</a:t>
            </a:r>
            <a:r>
              <a:rPr lang="fr-FR" sz="2800" i="1" dirty="0" smtClean="0"/>
              <a:t> </a:t>
            </a:r>
            <a:r>
              <a:rPr lang="fr-FR" sz="2800" i="1" dirty="0" smtClean="0"/>
              <a:t>20</a:t>
            </a:r>
            <a:r>
              <a:rPr lang="fr-BE" sz="2800" i="1" dirty="0" smtClean="0"/>
              <a:t>21</a:t>
            </a:r>
            <a:endParaRPr lang="fr-FR"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2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23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975783"/>
          </a:xfrm>
        </p:spPr>
        <p:txBody>
          <a:bodyPr/>
          <a:lstStyle/>
          <a:p>
            <a:pPr rtl="0"/>
            <a:r>
              <a:rPr lang="fr-FR" sz="1600"/>
              <a:t>Câblage en cuivre</a:t>
            </a:r>
            <a:r>
              <a:rPr lang="en-US" dirty="0"/>
              <a:t/>
            </a:r>
            <a:br>
              <a:rPr lang="en-US" dirty="0"/>
            </a:br>
            <a:r>
              <a:rPr lang="fr-FR" sz="2400"/>
              <a:t>Types de câblage en cuivre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32078" y="863339"/>
            <a:ext cx="5404014" cy="52851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765030269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975783"/>
          </a:xfrm>
        </p:spPr>
        <p:txBody>
          <a:bodyPr/>
          <a:lstStyle/>
          <a:p>
            <a:pPr rtl="0"/>
            <a:r>
              <a:rPr lang="fr-FR" sz="1600"/>
              <a:t>Câbles en cuivre</a:t>
            </a:r>
            <a:r>
              <a:rPr lang="en-US" dirty="0"/>
              <a:t/>
            </a:r>
            <a:br>
              <a:rPr lang="en-US" dirty="0"/>
            </a:br>
            <a:r>
              <a:rPr lang="fr-FR" sz="2400"/>
              <a:t>Paire torsadée non blindée (UTP)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D05A705-AD6D-F040-9963-71FFC072A0AC}"/>
              </a:ext>
            </a:extLst>
          </p:cNvPr>
          <p:cNvSpPr txBox="1"/>
          <p:nvPr/>
        </p:nvSpPr>
        <p:spPr>
          <a:xfrm>
            <a:off x="4887180" y="975783"/>
            <a:ext cx="3940297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rgbClr val="000000"/>
                </a:solidFill>
              </a:rPr>
              <a:t>Le câblage UTP est le support réseau en cuivre le plus courant.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rgbClr val="000000"/>
                </a:solidFill>
              </a:rPr>
              <a:t>Terminés par des connecteurs RJ-45.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>
                <a:solidFill>
                  <a:srgbClr val="000000"/>
                </a:solidFill>
              </a:rPr>
              <a:t>Interconnecte les hôtes avec des dispositifs de réseau intermédiaires.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00000"/>
              </a:solidFill>
            </a:endParaRPr>
          </a:p>
          <a:p>
            <a:pPr rtl="0"/>
            <a:r>
              <a:rPr lang="fr-FR" sz="1600">
                <a:solidFill>
                  <a:srgbClr val="000000"/>
                </a:solidFill>
              </a:rPr>
              <a:t>Principales caractéristiques de l'UTP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600">
                <a:solidFill>
                  <a:srgbClr val="000000"/>
                </a:solidFill>
              </a:rPr>
              <a:t>La gaine externe protège le fil de cuivre contre les dommages physiques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600">
                <a:solidFill>
                  <a:srgbClr val="000000"/>
                </a:solidFill>
              </a:rPr>
              <a:t>Les paires torsadées protègent le signal des interférences.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600">
                <a:solidFill>
                  <a:srgbClr val="000000"/>
                </a:solidFill>
              </a:rPr>
              <a:t>Isolation en plastique à code couleur isole électriquement les fils entre eux et identifie chaque paire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2EC31CAE-F2A8-9644-AE28-6D73094DB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2111620"/>
            <a:ext cx="4648200" cy="3031067"/>
          </a:xfrm>
        </p:spPr>
      </p:pic>
    </p:spTree>
    <p:extLst>
      <p:ext uri="{BB962C8B-B14F-4D97-AF65-F5344CB8AC3E}">
        <p14:creationId xmlns="" xmlns:p14="http://schemas.microsoft.com/office/powerpoint/2010/main" val="17758589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975783"/>
          </a:xfrm>
        </p:spPr>
        <p:txBody>
          <a:bodyPr/>
          <a:lstStyle/>
          <a:p>
            <a:pPr rtl="0"/>
            <a:r>
              <a:rPr lang="fr-FR" sz="1600"/>
              <a:t>Câblage UTP</a:t>
            </a:r>
            <a:r>
              <a:rPr lang="en-US" dirty="0"/>
              <a:t/>
            </a:r>
            <a:br>
              <a:rPr lang="en-US" dirty="0"/>
            </a:br>
            <a:r>
              <a:rPr lang="fr-FR" sz="2400"/>
              <a:t>Normes de câblage et connecteurs UTP (suite)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BA3FD6E4-4BF3-4240-BC13-7B676A9FDF9A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1323" y="975783"/>
            <a:ext cx="1152743" cy="232183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6E38D7A7-C224-F948-BC38-6EB511F63870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041326" y="1252123"/>
            <a:ext cx="1503672" cy="167699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7CD34FA-9398-864C-9489-136B1105502D}"/>
              </a:ext>
            </a:extLst>
          </p:cNvPr>
          <p:cNvSpPr txBox="1"/>
          <p:nvPr/>
        </p:nvSpPr>
        <p:spPr>
          <a:xfrm>
            <a:off x="1483300" y="3043008"/>
            <a:ext cx="1487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1400"/>
              <a:t>Connecteur RJ-45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844EFD8-BA62-954B-B9F2-003C3399FD51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0041" y="3977639"/>
            <a:ext cx="951656" cy="167699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A3C04399-2672-F14A-9635-7DA0B6F6BD2F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365693" y="3977639"/>
            <a:ext cx="1413464" cy="167699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B17A183A-435C-AA49-AFFC-BC09395ADF76}"/>
              </a:ext>
            </a:extLst>
          </p:cNvPr>
          <p:cNvSpPr txBox="1"/>
          <p:nvPr/>
        </p:nvSpPr>
        <p:spPr>
          <a:xfrm>
            <a:off x="1538832" y="5768524"/>
            <a:ext cx="10182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1400"/>
              <a:t>Prise RJ-45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433C858A-2163-CE43-A289-9E5276DE6856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891234" y="1177264"/>
            <a:ext cx="2571445" cy="1826709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88BA4D4-01B8-A344-A17E-4BEDDC8786C3}"/>
              </a:ext>
            </a:extLst>
          </p:cNvPr>
          <p:cNvSpPr txBox="1"/>
          <p:nvPr/>
        </p:nvSpPr>
        <p:spPr>
          <a:xfrm>
            <a:off x="5891234" y="3000270"/>
            <a:ext cx="18884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1400"/>
              <a:t>Câble UTP mal terminé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="" xmlns:a16="http://schemas.microsoft.com/office/drawing/2014/main" id="{880A1867-5D2E-2C4D-B373-E1B6440CA0DD}"/>
              </a:ext>
            </a:extLst>
          </p:cNvPr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816009" y="3545347"/>
            <a:ext cx="2477950" cy="179711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EB19259-8FD8-E143-8B42-4941E201E9F4}"/>
              </a:ext>
            </a:extLst>
          </p:cNvPr>
          <p:cNvSpPr txBox="1"/>
          <p:nvPr/>
        </p:nvSpPr>
        <p:spPr>
          <a:xfrm>
            <a:off x="5891233" y="5342466"/>
            <a:ext cx="25568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1400"/>
              <a:t>Câble UTP correctement terminé</a:t>
            </a:r>
          </a:p>
        </p:txBody>
      </p:sp>
    </p:spTree>
    <p:extLst>
      <p:ext uri="{BB962C8B-B14F-4D97-AF65-F5344CB8AC3E}">
        <p14:creationId xmlns="" xmlns:p14="http://schemas.microsoft.com/office/powerpoint/2010/main" val="256012053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975783"/>
          </a:xfrm>
        </p:spPr>
        <p:txBody>
          <a:bodyPr/>
          <a:lstStyle/>
          <a:p>
            <a:pPr rtl="0"/>
            <a:r>
              <a:rPr lang="fr-FR" sz="1600"/>
              <a:t>Câblage en cuivre</a:t>
            </a:r>
            <a:r>
              <a:rPr lang="en-US" dirty="0"/>
              <a:t/>
            </a:r>
            <a:br>
              <a:rPr lang="en-US" dirty="0"/>
            </a:br>
            <a:r>
              <a:rPr lang="fr-FR" sz="2400"/>
              <a:t>Câble coaxial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102DE77-35D1-784E-B1FC-70E9B4C07BE8}"/>
              </a:ext>
            </a:extLst>
          </p:cNvPr>
          <p:cNvSpPr txBox="1"/>
          <p:nvPr/>
        </p:nvSpPr>
        <p:spPr>
          <a:xfrm>
            <a:off x="241359" y="975783"/>
            <a:ext cx="464172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sz="1400">
                <a:solidFill>
                  <a:srgbClr val="000000"/>
                </a:solidFill>
              </a:rPr>
              <a:t>Elle se compose des éléments suivants :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400">
                <a:solidFill>
                  <a:srgbClr val="000000"/>
                </a:solidFill>
              </a:rPr>
              <a:t>Gaine de câble extérieure pour éviter des dommages physiques mineurs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400">
                <a:solidFill>
                  <a:srgbClr val="000000"/>
                </a:solidFill>
              </a:rPr>
              <a:t>Une tresse de cuivre tissée, ou feuille métallique, sert de deuxième fil dans le circuit et de blindage pour le conducteur interne.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400">
                <a:solidFill>
                  <a:srgbClr val="000000"/>
                </a:solidFill>
              </a:rPr>
              <a:t>Une couche d'isolation en plastique flexible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400">
                <a:solidFill>
                  <a:srgbClr val="000000"/>
                </a:solidFill>
              </a:rPr>
              <a:t>Un conducteur en cuivre utilisé pour transmettre les signaux électroniques.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pPr rtl="0"/>
            <a:r>
              <a:rPr lang="fr-FR" sz="1400">
                <a:solidFill>
                  <a:srgbClr val="000000"/>
                </a:solidFill>
              </a:rPr>
              <a:t>Différents types de connecteurs sont utilisés avec un câble coaxial.</a:t>
            </a:r>
          </a:p>
          <a:p>
            <a:endParaRPr lang="en-US" sz="1400" dirty="0">
              <a:solidFill>
                <a:srgbClr val="000000"/>
              </a:solidFill>
            </a:endParaRPr>
          </a:p>
          <a:p>
            <a:pPr rtl="0"/>
            <a:r>
              <a:rPr lang="fr-FR" sz="1400">
                <a:solidFill>
                  <a:srgbClr val="000000"/>
                </a:solidFill>
              </a:rPr>
              <a:t>Utilisé couramment dans les situations suivantes :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400">
                <a:solidFill>
                  <a:srgbClr val="000000"/>
                </a:solidFill>
              </a:rPr>
              <a:t>Installations sans fil</a:t>
            </a:r>
            <a:r>
              <a:rPr lang="fr-FR" sz="1400" b="1">
                <a:solidFill>
                  <a:srgbClr val="000000"/>
                </a:solidFill>
              </a:rPr>
              <a:t>-</a:t>
            </a:r>
            <a:r>
              <a:rPr lang="fr-FR" sz="1400">
                <a:solidFill>
                  <a:srgbClr val="000000"/>
                </a:solidFill>
              </a:rPr>
              <a:t> fixer les antennes aux appareils sans fil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400">
                <a:solidFill>
                  <a:srgbClr val="000000"/>
                </a:solidFill>
              </a:rPr>
              <a:t>Installations d'internet par câble</a:t>
            </a:r>
            <a:r>
              <a:rPr lang="fr-FR" sz="1400" b="1">
                <a:solidFill>
                  <a:srgbClr val="000000"/>
                </a:solidFill>
              </a:rPr>
              <a:t>-</a:t>
            </a:r>
            <a:r>
              <a:rPr lang="fr-FR" sz="1400">
                <a:solidFill>
                  <a:srgbClr val="000000"/>
                </a:solidFill>
              </a:rPr>
              <a:t> câblage des locaux des clients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D4D7E851-B888-264E-BD9C-00821E90C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996601" y="1167317"/>
            <a:ext cx="3831613" cy="1568496"/>
          </a:xfr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99565" y="3103316"/>
            <a:ext cx="4028648" cy="247735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700326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975783"/>
          </a:xfrm>
        </p:spPr>
        <p:txBody>
          <a:bodyPr/>
          <a:lstStyle/>
          <a:p>
            <a:pPr rtl="0"/>
            <a:r>
              <a:rPr lang="en-US" dirty="0"/>
              <a:t/>
            </a:r>
            <a:br>
              <a:rPr lang="en-US" dirty="0"/>
            </a:br>
            <a:r>
              <a:rPr lang="fr-FR" sz="2400"/>
              <a:t>Câbles à fibre optique </a:t>
            </a:r>
            <a:r>
              <a:rPr lang="fr-FR" sz="1600"/>
              <a:t> Connecteurs à fibre optique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B26D65F4-B7C3-924E-9B83-6DED04AD85D6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09650" y="1278882"/>
            <a:ext cx="2499094" cy="15443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44A587F-DE40-3E49-8A91-EEAED1C33FB7}"/>
              </a:ext>
            </a:extLst>
          </p:cNvPr>
          <p:cNvSpPr txBox="1"/>
          <p:nvPr/>
        </p:nvSpPr>
        <p:spPr>
          <a:xfrm>
            <a:off x="966087" y="2845524"/>
            <a:ext cx="23664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1400">
                <a:solidFill>
                  <a:srgbClr val="000000"/>
                </a:solidFill>
              </a:rPr>
              <a:t>Connecteurs ST (Straight-Tip)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FD808FC8-9C53-6F46-BBFE-9EA2FE573C6E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09650" y="3688606"/>
            <a:ext cx="1923902" cy="207916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5E458872-CEC9-3244-B967-B0823E20436A}"/>
              </a:ext>
            </a:extLst>
          </p:cNvPr>
          <p:cNvSpPr txBox="1"/>
          <p:nvPr/>
        </p:nvSpPr>
        <p:spPr>
          <a:xfrm>
            <a:off x="609547" y="5868281"/>
            <a:ext cx="30732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1400">
                <a:solidFill>
                  <a:srgbClr val="000000"/>
                </a:solidFill>
              </a:rPr>
              <a:t>Connecteurs SC (Subscriber Connector)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0A64F955-27EC-7C4C-AD3C-DBA6ACB9CC02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33120" y="1227667"/>
            <a:ext cx="3303761" cy="14930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8FFAB514-071E-774B-A4BE-76D1026B088F}"/>
              </a:ext>
            </a:extLst>
          </p:cNvPr>
          <p:cNvSpPr txBox="1"/>
          <p:nvPr/>
        </p:nvSpPr>
        <p:spPr>
          <a:xfrm>
            <a:off x="5161423" y="2720753"/>
            <a:ext cx="4015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1400">
                <a:solidFill>
                  <a:srgbClr val="000000"/>
                </a:solidFill>
              </a:rPr>
              <a:t>Connecteurs LC (Lucent Connector) unidirectionnels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6DFA9AAA-D0E3-1B4B-BCE3-E072F4C23680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53677" y="3688605"/>
            <a:ext cx="3303876" cy="21796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9A193B0-64EF-0045-89BD-9F60A6D39A54}"/>
              </a:ext>
            </a:extLst>
          </p:cNvPr>
          <p:cNvSpPr txBox="1"/>
          <p:nvPr/>
        </p:nvSpPr>
        <p:spPr>
          <a:xfrm>
            <a:off x="5574775" y="5822829"/>
            <a:ext cx="33634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1400">
                <a:solidFill>
                  <a:srgbClr val="000000"/>
                </a:solidFill>
              </a:rPr>
              <a:t>Connecteurs LC bidirectionnels multimodes</a:t>
            </a:r>
          </a:p>
        </p:txBody>
      </p:sp>
    </p:spTree>
    <p:extLst>
      <p:ext uri="{BB962C8B-B14F-4D97-AF65-F5344CB8AC3E}">
        <p14:creationId xmlns="" xmlns:p14="http://schemas.microsoft.com/office/powerpoint/2010/main" val="117139954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975783"/>
          </a:xfrm>
        </p:spPr>
        <p:txBody>
          <a:bodyPr/>
          <a:lstStyle/>
          <a:p>
            <a:pPr rtl="0"/>
            <a:r>
              <a:rPr lang="fr-FR" sz="1600"/>
              <a:t>Câblage en fibre optique</a:t>
            </a:r>
            <a:r>
              <a:rPr lang="en-US" dirty="0"/>
              <a:t/>
            </a:r>
            <a:br>
              <a:rPr lang="en-US" dirty="0"/>
            </a:br>
            <a:r>
              <a:rPr lang="fr-FR" sz="2400"/>
              <a:t>Cordons de brassage en fibre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44A587F-DE40-3E49-8A91-EEAED1C33FB7}"/>
              </a:ext>
            </a:extLst>
          </p:cNvPr>
          <p:cNvSpPr txBox="1"/>
          <p:nvPr/>
        </p:nvSpPr>
        <p:spPr>
          <a:xfrm>
            <a:off x="294920" y="4468288"/>
            <a:ext cx="202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sz="1400">
                <a:solidFill>
                  <a:srgbClr val="000000"/>
                </a:solidFill>
              </a:rPr>
              <a:t>Cordon de brassage multimode SC-SC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47EFFFC-758E-6943-85A1-8D1A084794A1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36823" y="1324281"/>
            <a:ext cx="2261511" cy="302708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B292615F-AE90-F847-A154-41C4C44DB535}"/>
              </a:ext>
            </a:extLst>
          </p:cNvPr>
          <p:cNvSpPr txBox="1"/>
          <p:nvPr/>
        </p:nvSpPr>
        <p:spPr>
          <a:xfrm>
            <a:off x="2614244" y="4468288"/>
            <a:ext cx="202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sz="1400">
                <a:solidFill>
                  <a:srgbClr val="000000"/>
                </a:solidFill>
              </a:rPr>
              <a:t>Cordon de brassage monomode LC-LC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D7E7CC7-1B3A-0741-AEB9-886AB99D5148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534508" y="1514565"/>
            <a:ext cx="2182453" cy="2323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8E723C68-87AF-FB41-982B-B6FD2A4EE0A6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85985" y="1379627"/>
            <a:ext cx="2096505" cy="27328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93CF4337-D9BE-C745-8327-70A85BC3A360}"/>
              </a:ext>
            </a:extLst>
          </p:cNvPr>
          <p:cNvSpPr txBox="1"/>
          <p:nvPr/>
        </p:nvSpPr>
        <p:spPr>
          <a:xfrm>
            <a:off x="4933568" y="4468288"/>
            <a:ext cx="202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sz="1400">
                <a:solidFill>
                  <a:srgbClr val="000000"/>
                </a:solidFill>
              </a:rPr>
              <a:t>Cordon de brassage multimode SC-SC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51C28A5B-B6F5-274E-9424-046DCC31CCAC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938101" y="1524010"/>
            <a:ext cx="2124689" cy="2588453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2A289004-FFFB-C642-8A47-A4307F4C63D5}"/>
              </a:ext>
            </a:extLst>
          </p:cNvPr>
          <p:cNvSpPr txBox="1"/>
          <p:nvPr/>
        </p:nvSpPr>
        <p:spPr>
          <a:xfrm>
            <a:off x="6988955" y="4468288"/>
            <a:ext cx="20229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fr-FR" sz="1400">
                <a:solidFill>
                  <a:srgbClr val="000000"/>
                </a:solidFill>
              </a:rPr>
              <a:t>Cordon de brassage monomode ST-SC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="" xmlns:a16="http://schemas.microsoft.com/office/drawing/2014/main" id="{3AF71162-B24B-0449-B572-371479B4D5FA}"/>
              </a:ext>
            </a:extLst>
          </p:cNvPr>
          <p:cNvSpPr/>
          <p:nvPr/>
        </p:nvSpPr>
        <p:spPr>
          <a:xfrm>
            <a:off x="294920" y="5372259"/>
            <a:ext cx="859478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rtl="0"/>
            <a:r>
              <a:rPr lang="fr-FR" sz="1600">
                <a:solidFill>
                  <a:srgbClr val="000000"/>
                </a:solidFill>
                <a:latin typeface="+mn-lt"/>
              </a:rPr>
              <a:t>Une gaine jaune est utilisée pour les câbles à fibre optique monomodes et une gaine orange (ou aqua) pour les câbles multimodes</a:t>
            </a:r>
            <a:r>
              <a:rPr lang="fr-FR" sz="1400">
                <a:solidFill>
                  <a:srgbClr val="000000"/>
                </a:solidFill>
                <a:latin typeface="+mn-lt"/>
              </a:rPr>
              <a:t>.</a:t>
            </a:r>
          </a:p>
        </p:txBody>
      </p:sp>
    </p:spTree>
    <p:extLst>
      <p:ext uri="{BB962C8B-B14F-4D97-AF65-F5344CB8AC3E}">
        <p14:creationId xmlns="" xmlns:p14="http://schemas.microsoft.com/office/powerpoint/2010/main" val="252473552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Systèmes de </a:t>
            </a:r>
            <a:r>
              <a:rPr lang="fr-BE" dirty="0" err="1"/>
              <a:t>précâblage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908720"/>
            <a:ext cx="8305800" cy="5472608"/>
          </a:xfrm>
        </p:spPr>
        <p:txBody>
          <a:bodyPr/>
          <a:lstStyle/>
          <a:p>
            <a:pPr marL="0" indent="0">
              <a:buNone/>
            </a:pPr>
            <a:r>
              <a:rPr lang="fr-BE" dirty="0">
                <a:solidFill>
                  <a:srgbClr val="FF9900"/>
                </a:solidFill>
              </a:rPr>
              <a:t>Systèmes de normes définis en fonction de la taille physique du réseau</a:t>
            </a:r>
            <a:endParaRPr lang="fr-BE" dirty="0"/>
          </a:p>
          <a:p>
            <a:pPr lvl="0"/>
            <a:r>
              <a:rPr lang="fr-FR" sz="2800" b="1" dirty="0"/>
              <a:t>Grande entreprise. </a:t>
            </a:r>
          </a:p>
          <a:p>
            <a:pPr lvl="1"/>
            <a:r>
              <a:rPr lang="fr-FR" sz="2400" dirty="0"/>
              <a:t>Plusieurs milliers de postes de travail</a:t>
            </a:r>
          </a:p>
          <a:p>
            <a:pPr lvl="1"/>
            <a:r>
              <a:rPr lang="fr-FR" sz="2400" dirty="0"/>
              <a:t>Réseaux multiples et complexes</a:t>
            </a:r>
          </a:p>
          <a:p>
            <a:pPr lvl="1"/>
            <a:r>
              <a:rPr lang="fr-FR" sz="2400" dirty="0"/>
              <a:t>Structuration en zones desservies chacune par un sous-répartiteur</a:t>
            </a:r>
            <a:endParaRPr lang="fr-BE" sz="2400" dirty="0"/>
          </a:p>
          <a:p>
            <a:r>
              <a:rPr lang="fr-FR" sz="2800" b="1" dirty="0"/>
              <a:t>Entreprise moyenne</a:t>
            </a:r>
          </a:p>
          <a:p>
            <a:pPr lvl="1"/>
            <a:r>
              <a:rPr lang="fr-FR" sz="2400" dirty="0"/>
              <a:t>Quelques centaines de postes de travail connectés à un répartiteur d’étage unique</a:t>
            </a:r>
            <a:endParaRPr lang="fr-BE" sz="2400" dirty="0"/>
          </a:p>
          <a:p>
            <a:pPr lvl="0"/>
            <a:r>
              <a:rPr lang="fr-FR" sz="2800" b="1" dirty="0"/>
              <a:t>SOHO</a:t>
            </a:r>
            <a:r>
              <a:rPr lang="fr-FR" b="1" dirty="0"/>
              <a:t> et résidentiel</a:t>
            </a:r>
          </a:p>
          <a:p>
            <a:pPr lvl="1">
              <a:spcBef>
                <a:spcPts val="0"/>
              </a:spcBef>
            </a:pPr>
            <a:r>
              <a:rPr lang="fr-FR" sz="2400" dirty="0"/>
              <a:t>Marché globalement considérable mais diffus</a:t>
            </a:r>
            <a:endParaRPr lang="fr-BE" sz="2400" dirty="0"/>
          </a:p>
          <a:p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16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1566823520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600" y="3205484"/>
            <a:ext cx="4271392" cy="199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17</a:t>
            </a:fld>
            <a:endParaRPr lang="fr-FR" b="1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>
          <a:xfrm>
            <a:off x="381000" y="908720"/>
            <a:ext cx="8305800" cy="3897042"/>
          </a:xfrm>
        </p:spPr>
        <p:txBody>
          <a:bodyPr/>
          <a:lstStyle/>
          <a:p>
            <a:pPr marL="0" indent="0"/>
            <a:r>
              <a:rPr lang="fr-BE" sz="2800" dirty="0"/>
              <a:t> Principes de base</a:t>
            </a:r>
          </a:p>
          <a:p>
            <a:pPr marL="400050" lvl="1" indent="0"/>
            <a:r>
              <a:rPr lang="fr-BE" sz="2400" dirty="0"/>
              <a:t> Chapelles RJ45 placées</a:t>
            </a:r>
            <a:r>
              <a:rPr lang="fr-FR" sz="2400" dirty="0"/>
              <a:t> partout où elles sont potentiellement utilisables dans les locaux du bâtiment</a:t>
            </a:r>
          </a:p>
          <a:p>
            <a:pPr marL="400050" lvl="1" indent="0"/>
            <a:r>
              <a:rPr lang="fr-FR" sz="2400" dirty="0"/>
              <a:t> Des câbles sont posés dans des chemins de câbles pour interconnecter les chapelles à des panneaux de brassage (patch panels)  placés dans des armoires techniques</a:t>
            </a:r>
          </a:p>
          <a:p>
            <a:pPr marL="400050" lvl="1" indent="0"/>
            <a:r>
              <a:rPr lang="fr-FR" sz="2400" dirty="0"/>
              <a:t> Les armoires techniques intègrent les équipements actifs du réseau avec les patch panels.</a:t>
            </a:r>
          </a:p>
          <a:p>
            <a:endParaRPr lang="fr-BE" sz="2800" dirty="0"/>
          </a:p>
        </p:txBody>
      </p:sp>
      <p:pic>
        <p:nvPicPr>
          <p:cNvPr id="8" name="Espace réservé du contenu 4">
            <a:extLst>
              <a:ext uri="{FF2B5EF4-FFF2-40B4-BE49-F238E27FC236}">
                <a16:creationId xmlns="" xmlns:a16="http://schemas.microsoft.com/office/drawing/2014/main" id="{8D48A75D-64E4-4092-A195-F1DFCFF371B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60832" y="4283892"/>
            <a:ext cx="3586382" cy="78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_Pic445">
            <a:extLst>
              <a:ext uri="{FF2B5EF4-FFF2-40B4-BE49-F238E27FC236}">
                <a16:creationId xmlns="" xmlns:a16="http://schemas.microsoft.com/office/drawing/2014/main" id="{095A3639-74CF-4AA0-A68C-EBD64378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080" y="4244540"/>
            <a:ext cx="3212565" cy="213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Espace réservé du contenu 10">
            <a:extLst>
              <a:ext uri="{FF2B5EF4-FFF2-40B4-BE49-F238E27FC236}">
                <a16:creationId xmlns="" xmlns:a16="http://schemas.microsoft.com/office/drawing/2014/main" id="{04E649B7-6A96-484E-9F22-754B40CDF43C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4199614" y="4249025"/>
            <a:ext cx="1168666" cy="13338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36941182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Systèmes de </a:t>
            </a:r>
            <a:r>
              <a:rPr lang="fr-BE" dirty="0" err="1"/>
              <a:t>précâblage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908720"/>
            <a:ext cx="8305800" cy="3672408"/>
          </a:xfrm>
        </p:spPr>
        <p:txBody>
          <a:bodyPr/>
          <a:lstStyle/>
          <a:p>
            <a:r>
              <a:rPr lang="fr-BE" sz="2800" dirty="0"/>
              <a:t>Principes de distribution et d’interconnexion </a:t>
            </a:r>
          </a:p>
          <a:p>
            <a:pPr lvl="1"/>
            <a:r>
              <a:rPr lang="fr-BE" sz="2400" dirty="0"/>
              <a:t>Les câbles doivent suivre des chemins protégés et qui n’empêchent pas la libre circulation des personnes</a:t>
            </a:r>
          </a:p>
          <a:p>
            <a:pPr lvl="1"/>
            <a:r>
              <a:rPr lang="fr-BE" sz="2400" dirty="0"/>
              <a:t>Diverses solutions à adapter aux lieux</a:t>
            </a:r>
          </a:p>
          <a:p>
            <a:pPr lvl="2"/>
            <a:r>
              <a:rPr lang="fr-BE" sz="2000" dirty="0"/>
              <a:t>plinthes ou goulottes, faux plafonds, faux planchers, cloisons</a:t>
            </a:r>
          </a:p>
          <a:p>
            <a:pPr lvl="1"/>
            <a:r>
              <a:rPr lang="fr-BE" sz="2400" dirty="0"/>
              <a:t>Un Étiquetage identifie les 2 extrémités des câbles de façon à pouvoir détecter des câbles déficients et gérer le câblage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18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1630214830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19</a:t>
            </a:fld>
            <a:endParaRPr lang="fr-FR" b="1"/>
          </a:p>
        </p:txBody>
      </p:sp>
      <p:sp>
        <p:nvSpPr>
          <p:cNvPr id="6" name="Espace réservé du contenu 5">
            <a:extLst>
              <a:ext uri="{FF2B5EF4-FFF2-40B4-BE49-F238E27FC236}">
                <a16:creationId xmlns="" xmlns:a16="http://schemas.microsoft.com/office/drawing/2014/main" id="{DD93E993-714E-4EC7-8355-702E0C5D3E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1000" y="1524000"/>
            <a:ext cx="8305800" cy="1977008"/>
          </a:xfrm>
        </p:spPr>
        <p:txBody>
          <a:bodyPr/>
          <a:lstStyle/>
          <a:p>
            <a:r>
              <a:rPr lang="fr-BE" sz="2800" dirty="0"/>
              <a:t>Principes de distribution et d’interconnexion </a:t>
            </a:r>
          </a:p>
          <a:p>
            <a:pPr lvl="1"/>
            <a:r>
              <a:rPr lang="fr-BE" sz="2400" dirty="0"/>
              <a:t>Les câbles doivent suivre des chemins protégés et qui n’empêchent pas la libre circulation des personnes</a:t>
            </a:r>
          </a:p>
          <a:p>
            <a:endParaRPr lang="fr-BE" dirty="0"/>
          </a:p>
        </p:txBody>
      </p:sp>
      <p:pic>
        <p:nvPicPr>
          <p:cNvPr id="13" name="Espace réservé du contenu 6">
            <a:extLst>
              <a:ext uri="{FF2B5EF4-FFF2-40B4-BE49-F238E27FC236}">
                <a16:creationId xmlns="" xmlns:a16="http://schemas.microsoft.com/office/drawing/2014/main" id="{17222911-7F4F-415C-A9E4-27B9F5AABFE0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03648" y="3854994"/>
            <a:ext cx="3024336" cy="25263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6" descr="_Pic449">
            <a:extLst>
              <a:ext uri="{FF2B5EF4-FFF2-40B4-BE49-F238E27FC236}">
                <a16:creationId xmlns="" xmlns:a16="http://schemas.microsoft.com/office/drawing/2014/main" id="{2A83A0BF-F981-488F-B1BB-46EEA81C05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124" y="4005064"/>
            <a:ext cx="978839" cy="172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Image 14">
            <a:extLst>
              <a:ext uri="{FF2B5EF4-FFF2-40B4-BE49-F238E27FC236}">
                <a16:creationId xmlns="" xmlns:a16="http://schemas.microsoft.com/office/drawing/2014/main" id="{2A6336E9-C9E4-4516-A73B-8416F77DDC59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713864" y="3862721"/>
            <a:ext cx="1473536" cy="8637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748196551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45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533400" y="685800"/>
            <a:ext cx="7772400" cy="1676400"/>
          </a:xfrm>
        </p:spPr>
        <p:txBody>
          <a:bodyPr anchor="ctr" anchorCtr="1"/>
          <a:lstStyle/>
          <a:p>
            <a:pPr algn="l"/>
            <a:r>
              <a:rPr lang="fr-BE" sz="4800" dirty="0"/>
              <a:t>3. Architecture physique</a:t>
            </a:r>
            <a:endParaRPr lang="fr-FR" sz="4800" dirty="0"/>
          </a:p>
        </p:txBody>
      </p:sp>
      <p:sp>
        <p:nvSpPr>
          <p:cNvPr id="78745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762000" y="2276872"/>
            <a:ext cx="7772400" cy="3895328"/>
          </a:xfrm>
        </p:spPr>
        <p:txBody>
          <a:bodyPr/>
          <a:lstStyle/>
          <a:p>
            <a:pPr marL="457200" lvl="1" indent="0">
              <a:buFont typeface="Wingdings" pitchFamily="2" charset="2"/>
              <a:buChar char="Ø"/>
            </a:pPr>
            <a:r>
              <a:rPr lang="fr-BE" dirty="0">
                <a:sym typeface="Wingdings" pitchFamily="2" charset="2"/>
              </a:rPr>
              <a:t> </a:t>
            </a:r>
            <a:r>
              <a:rPr lang="fr-BE" dirty="0" smtClean="0">
                <a:sym typeface="Wingdings" pitchFamily="2" charset="2"/>
              </a:rPr>
              <a:t>Couche physique </a:t>
            </a:r>
            <a:r>
              <a:rPr lang="fr-BE" dirty="0" smtClean="0">
                <a:sym typeface="Wingdings" pitchFamily="2" charset="2"/>
              </a:rPr>
              <a:t>OSI</a:t>
            </a:r>
            <a:endParaRPr lang="fr-BE" dirty="0" smtClean="0">
              <a:sym typeface="Wingdings" pitchFamily="2" charset="2"/>
            </a:endParaRPr>
          </a:p>
          <a:p>
            <a:pPr marL="457200" lvl="1" indent="0">
              <a:buFont typeface="Wingdings" pitchFamily="2" charset="2"/>
              <a:buChar char="Ø"/>
            </a:pPr>
            <a:r>
              <a:rPr lang="fr-BE" dirty="0" smtClean="0">
                <a:sym typeface="Wingdings" pitchFamily="2" charset="2"/>
              </a:rPr>
              <a:t> Systèmes </a:t>
            </a:r>
            <a:r>
              <a:rPr lang="fr-BE" dirty="0">
                <a:sym typeface="Wingdings" pitchFamily="2" charset="2"/>
              </a:rPr>
              <a:t>de </a:t>
            </a:r>
            <a:r>
              <a:rPr lang="fr-BE" dirty="0" err="1">
                <a:sym typeface="Wingdings" pitchFamily="2" charset="2"/>
              </a:rPr>
              <a:t>précâblage</a:t>
            </a:r>
            <a:endParaRPr lang="fr-BE" dirty="0">
              <a:sym typeface="Wingdings" pitchFamily="2" charset="2"/>
            </a:endParaRPr>
          </a:p>
          <a:p>
            <a:pPr marL="457200" lvl="1" indent="0">
              <a:buFont typeface="Wingdings" pitchFamily="2" charset="2"/>
              <a:buChar char="Ø"/>
            </a:pPr>
            <a:r>
              <a:rPr lang="fr-BE" dirty="0">
                <a:sym typeface="Wingdings" pitchFamily="2" charset="2"/>
              </a:rPr>
              <a:t> Schématisations</a:t>
            </a:r>
          </a:p>
          <a:p>
            <a:pPr marL="457200" lvl="1" indent="0">
              <a:buFont typeface="Wingdings" pitchFamily="2" charset="2"/>
              <a:buChar char="Ø"/>
            </a:pPr>
            <a:r>
              <a:rPr lang="fr-BE" dirty="0">
                <a:sym typeface="Wingdings" pitchFamily="2" charset="2"/>
              </a:rPr>
              <a:t> Planification</a:t>
            </a:r>
          </a:p>
        </p:txBody>
      </p:sp>
    </p:spTree>
  </p:cSld>
  <p:clrMapOvr>
    <a:masterClrMapping/>
  </p:clrMapOvr>
  <p:transition>
    <p:sndAc>
      <p:stSnd>
        <p:snd r:embed="rId3" name="ZOUM.WAV"/>
      </p:stSnd>
    </p:sndAc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908720"/>
            <a:ext cx="8305800" cy="5415880"/>
          </a:xfrm>
        </p:spPr>
        <p:txBody>
          <a:bodyPr/>
          <a:lstStyle/>
          <a:p>
            <a:r>
              <a:rPr lang="fr-BE" dirty="0"/>
              <a:t>Equipements et locaux techniques</a:t>
            </a:r>
          </a:p>
          <a:p>
            <a:pPr lvl="1"/>
            <a:r>
              <a:rPr lang="fr-BE" dirty="0"/>
              <a:t>Armoires techniques</a:t>
            </a:r>
          </a:p>
          <a:p>
            <a:pPr lvl="2"/>
            <a:r>
              <a:rPr lang="fr-BE" dirty="0"/>
              <a:t>Concentration et raccordement du câblage</a:t>
            </a:r>
          </a:p>
          <a:p>
            <a:pPr lvl="2"/>
            <a:r>
              <a:rPr lang="fr-BE" dirty="0"/>
              <a:t>Principes de distribution du câble et de sécurisation des équipements</a:t>
            </a:r>
          </a:p>
          <a:p>
            <a:pPr lvl="1"/>
            <a:r>
              <a:rPr lang="fr-BE" dirty="0"/>
              <a:t>Équipement passif</a:t>
            </a:r>
          </a:p>
          <a:p>
            <a:pPr lvl="2"/>
            <a:r>
              <a:rPr lang="fr-BE" dirty="0"/>
              <a:t>patch câble (rocade)</a:t>
            </a:r>
          </a:p>
          <a:p>
            <a:pPr lvl="2"/>
            <a:r>
              <a:rPr lang="fr-BE" dirty="0"/>
              <a:t>patch panel (sous-répartiteur)</a:t>
            </a:r>
          </a:p>
          <a:p>
            <a:pPr lvl="1"/>
            <a:r>
              <a:rPr lang="fr-BE" dirty="0"/>
              <a:t>Equipement actif : données et voix</a:t>
            </a:r>
          </a:p>
          <a:p>
            <a:pPr lvl="2"/>
            <a:r>
              <a:rPr lang="fr-BE" dirty="0"/>
              <a:t>Informatique : hub, switch, routeur, accès réseaux d’opérateurs (modems, passerelles)</a:t>
            </a:r>
          </a:p>
          <a:p>
            <a:pPr lvl="2"/>
            <a:r>
              <a:rPr lang="fr-BE" dirty="0"/>
              <a:t>Téléphonie : autocommutateur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20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656736879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955719" y="1069732"/>
            <a:ext cx="5797905" cy="5239588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78233" y="1052736"/>
            <a:ext cx="2737583" cy="2746192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21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1569912961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2339752" y="1556792"/>
            <a:ext cx="5170606" cy="4800600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 bwMode="auto">
          <a:xfrm>
            <a:off x="381000" y="908720"/>
            <a:ext cx="8305800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fr-BE" kern="0" dirty="0">
                <a:solidFill>
                  <a:srgbClr val="FF9900"/>
                </a:solidFill>
              </a:rPr>
              <a:t>Armoire technique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22</a:t>
            </a:fld>
            <a:endParaRPr lang="fr-FR" b="1"/>
          </a:p>
        </p:txBody>
      </p:sp>
      <p:sp>
        <p:nvSpPr>
          <p:cNvPr id="8" name="ZoneTexte 7"/>
          <p:cNvSpPr txBox="1"/>
          <p:nvPr/>
        </p:nvSpPr>
        <p:spPr>
          <a:xfrm flipH="1">
            <a:off x="7510358" y="2591193"/>
            <a:ext cx="1526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Terminaux utilisateurs</a:t>
            </a:r>
          </a:p>
        </p:txBody>
      </p:sp>
      <p:sp>
        <p:nvSpPr>
          <p:cNvPr id="9" name="ZoneTexte 8"/>
          <p:cNvSpPr txBox="1"/>
          <p:nvPr/>
        </p:nvSpPr>
        <p:spPr>
          <a:xfrm flipH="1">
            <a:off x="236373" y="4751645"/>
            <a:ext cx="15261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Terminaux Serveurs</a:t>
            </a:r>
          </a:p>
        </p:txBody>
      </p:sp>
      <p:sp>
        <p:nvSpPr>
          <p:cNvPr id="10" name="ZoneTexte 9"/>
          <p:cNvSpPr txBox="1"/>
          <p:nvPr/>
        </p:nvSpPr>
        <p:spPr>
          <a:xfrm flipH="1">
            <a:off x="228600" y="1480186"/>
            <a:ext cx="20307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2 Patch Panels</a:t>
            </a:r>
          </a:p>
        </p:txBody>
      </p:sp>
      <p:sp>
        <p:nvSpPr>
          <p:cNvPr id="11" name="ZoneTexte 10"/>
          <p:cNvSpPr txBox="1"/>
          <p:nvPr/>
        </p:nvSpPr>
        <p:spPr>
          <a:xfrm flipH="1">
            <a:off x="165707" y="3174067"/>
            <a:ext cx="2534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Commutateur data</a:t>
            </a:r>
          </a:p>
        </p:txBody>
      </p:sp>
      <p:cxnSp>
        <p:nvCxnSpPr>
          <p:cNvPr id="13" name="Connecteur droit avec flèche 12"/>
          <p:cNvCxnSpPr/>
          <p:nvPr/>
        </p:nvCxnSpPr>
        <p:spPr bwMode="auto">
          <a:xfrm>
            <a:off x="2259381" y="3613750"/>
            <a:ext cx="656435" cy="0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4" name="Connecteur droit avec flèche 13"/>
          <p:cNvCxnSpPr/>
          <p:nvPr/>
        </p:nvCxnSpPr>
        <p:spPr bwMode="auto">
          <a:xfrm>
            <a:off x="1907704" y="1941851"/>
            <a:ext cx="1008112" cy="263013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8" name="Connecteur droit avec flèche 17"/>
          <p:cNvCxnSpPr/>
          <p:nvPr/>
        </p:nvCxnSpPr>
        <p:spPr bwMode="auto">
          <a:xfrm>
            <a:off x="1907704" y="1954661"/>
            <a:ext cx="1088483" cy="883518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4" name="ZoneTexte 23"/>
          <p:cNvSpPr txBox="1"/>
          <p:nvPr/>
        </p:nvSpPr>
        <p:spPr>
          <a:xfrm flipH="1">
            <a:off x="5739342" y="4936310"/>
            <a:ext cx="25340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BE" dirty="0"/>
              <a:t>Commutateur voix</a:t>
            </a:r>
          </a:p>
        </p:txBody>
      </p:sp>
      <p:cxnSp>
        <p:nvCxnSpPr>
          <p:cNvPr id="26" name="Connecteur droit avec flèche 25"/>
          <p:cNvCxnSpPr/>
          <p:nvPr/>
        </p:nvCxnSpPr>
        <p:spPr bwMode="auto">
          <a:xfrm flipH="1">
            <a:off x="5076056" y="5277575"/>
            <a:ext cx="663286" cy="0"/>
          </a:xfrm>
          <a:prstGeom prst="straightConnector1">
            <a:avLst/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="" xmlns:p14="http://schemas.microsoft.com/office/powerpoint/2010/main" val="4155716959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/>
              <a:t>Système de </a:t>
            </a:r>
            <a:r>
              <a:rPr lang="fr-BE" sz="4000" dirty="0" err="1"/>
              <a:t>précâblage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71048" cy="5466928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dirty="0">
                <a:solidFill>
                  <a:schemeClr val="accent2"/>
                </a:solidFill>
              </a:rPr>
              <a:t>Equipements terminaux </a:t>
            </a:r>
            <a:r>
              <a:rPr lang="fr-BE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fr-BE" dirty="0">
                <a:solidFill>
                  <a:schemeClr val="accent2"/>
                </a:solidFill>
              </a:rPr>
              <a:t> services aux utilisateurs</a:t>
            </a:r>
          </a:p>
          <a:p>
            <a:pPr>
              <a:lnSpc>
                <a:spcPct val="90000"/>
              </a:lnSpc>
            </a:pPr>
            <a:r>
              <a:rPr lang="fr-BE" sz="2400" dirty="0"/>
              <a:t>Cartes de communication</a:t>
            </a:r>
          </a:p>
          <a:p>
            <a:pPr>
              <a:lnSpc>
                <a:spcPct val="90000"/>
              </a:lnSpc>
            </a:pPr>
            <a:r>
              <a:rPr lang="fr-BE" sz="2400" dirty="0"/>
              <a:t>Terminaux informatiques : PC, serveurs, imprimantes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Applications locales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Accès aux services d’applications réseaux (browser Web, …)</a:t>
            </a:r>
          </a:p>
          <a:p>
            <a:pPr>
              <a:lnSpc>
                <a:spcPct val="90000"/>
              </a:lnSpc>
            </a:pPr>
            <a:r>
              <a:rPr lang="fr-BE" sz="2400" dirty="0"/>
              <a:t>Autres types de terminaux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Téléphonie 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Contrôleurs d’accès physique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Caméras …</a:t>
            </a:r>
          </a:p>
          <a:p>
            <a:pPr>
              <a:lnSpc>
                <a:spcPct val="90000"/>
              </a:lnSpc>
            </a:pPr>
            <a:r>
              <a:rPr lang="fr-BE" sz="2400" dirty="0"/>
              <a:t>Différentes zones d’accès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Zones accessibles à l’utilisateur 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Zones techniques réservées : locaux techniques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23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3390331490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/>
              <a:t>Système de </a:t>
            </a:r>
            <a:r>
              <a:rPr lang="fr-BE" sz="4000" dirty="0" err="1"/>
              <a:t>précâblage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5410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sz="2800" dirty="0">
                <a:solidFill>
                  <a:schemeClr val="accent2"/>
                </a:solidFill>
              </a:rPr>
              <a:t>Equipements actifs du réseau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BE" sz="2800" dirty="0">
                <a:solidFill>
                  <a:schemeClr val="accent2"/>
                </a:solidFill>
                <a:sym typeface="Wingdings" pitchFamily="2" charset="2"/>
              </a:rPr>
              <a:t></a:t>
            </a:r>
            <a:r>
              <a:rPr lang="fr-BE" sz="2800" dirty="0">
                <a:solidFill>
                  <a:schemeClr val="accent2"/>
                </a:solidFill>
              </a:rPr>
              <a:t> Services d’interconnexion et de transport</a:t>
            </a:r>
            <a:endParaRPr lang="fr-BE" sz="2000" dirty="0"/>
          </a:p>
          <a:p>
            <a:r>
              <a:rPr lang="fr-FR" sz="2000" dirty="0"/>
              <a:t>Répéteur</a:t>
            </a:r>
          </a:p>
          <a:p>
            <a:pPr lvl="1"/>
            <a:r>
              <a:rPr lang="fr-FR" sz="1600" dirty="0"/>
              <a:t>Équipement de couche physique répétant le signal d’un segment physique à un autre</a:t>
            </a:r>
          </a:p>
          <a:p>
            <a:pPr lvl="1"/>
            <a:r>
              <a:rPr lang="fr-FR" sz="1600" dirty="0"/>
              <a:t>Les segments reliés peuvent utiliser des supports différents</a:t>
            </a:r>
            <a:endParaRPr lang="fr-BE" sz="1600" dirty="0"/>
          </a:p>
          <a:p>
            <a:r>
              <a:rPr lang="fr-FR" sz="2000" dirty="0"/>
              <a:t>Concentrateur ou Hub</a:t>
            </a:r>
          </a:p>
          <a:p>
            <a:pPr lvl="1"/>
            <a:r>
              <a:rPr lang="fr-FR" sz="1600" dirty="0"/>
              <a:t>Concentration de répéteurs dans un même équipement</a:t>
            </a:r>
            <a:endParaRPr lang="fr-BE" sz="1600" dirty="0"/>
          </a:p>
          <a:p>
            <a:r>
              <a:rPr lang="fr-FR" sz="2000" dirty="0"/>
              <a:t> Pont ou Bridge, Access Point Wifi</a:t>
            </a:r>
          </a:p>
          <a:p>
            <a:pPr lvl="1"/>
            <a:r>
              <a:rPr lang="fr-FR" sz="1600" dirty="0"/>
              <a:t>Equipement de couche Liaison effectuant la commutation de trame d’un segment à un autre en se basant sur une table de commutation (@MAC / ports)</a:t>
            </a:r>
            <a:endParaRPr lang="fr-BE" sz="1600" dirty="0"/>
          </a:p>
          <a:p>
            <a:r>
              <a:rPr lang="fr-FR" sz="2000" dirty="0"/>
              <a:t>Commutateur ou Switch</a:t>
            </a:r>
          </a:p>
          <a:p>
            <a:pPr lvl="1"/>
            <a:r>
              <a:rPr lang="fr-FR" sz="1600" dirty="0"/>
              <a:t>Concentrateur de ponts dans un même équipement</a:t>
            </a:r>
          </a:p>
          <a:p>
            <a:pPr lvl="1"/>
            <a:r>
              <a:rPr lang="fr-FR" sz="1600" dirty="0"/>
              <a:t>Bus interne et table pour la commutation</a:t>
            </a:r>
          </a:p>
          <a:p>
            <a:r>
              <a:rPr lang="fr-BE" sz="2000" dirty="0" err="1"/>
              <a:t>Trunk</a:t>
            </a:r>
            <a:r>
              <a:rPr lang="fr-BE" sz="2000" dirty="0"/>
              <a:t> : lien entre commutateurs</a:t>
            </a:r>
          </a:p>
          <a:p>
            <a:pPr lvl="1"/>
            <a:r>
              <a:rPr lang="fr-BE" sz="1600" dirty="0"/>
              <a:t>Liaison entre 2 ports de commutateur multiplexant le </a:t>
            </a:r>
            <a:r>
              <a:rPr lang="fr-BE" sz="1600" dirty="0" err="1"/>
              <a:t>traffic</a:t>
            </a:r>
            <a:r>
              <a:rPr lang="fr-BE" sz="1600" dirty="0"/>
              <a:t> des terminaux</a:t>
            </a:r>
          </a:p>
          <a:p>
            <a:pPr lvl="1"/>
            <a:endParaRPr lang="fr-FR" sz="16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24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3447624811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/>
              <a:t>Système de </a:t>
            </a:r>
            <a:r>
              <a:rPr lang="fr-BE" sz="4000" dirty="0" err="1"/>
              <a:t>précâblage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5410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sz="2800" dirty="0">
                <a:solidFill>
                  <a:schemeClr val="accent2"/>
                </a:solidFill>
              </a:rPr>
              <a:t>Equipements actifs réseau (suite)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fr-BE" sz="2800" dirty="0">
                <a:solidFill>
                  <a:schemeClr val="accent2"/>
                </a:solidFill>
              </a:rPr>
              <a:t>– Services d’interconnexion et de transport</a:t>
            </a:r>
            <a:endParaRPr lang="fr-BE" sz="2000" dirty="0"/>
          </a:p>
          <a:p>
            <a:r>
              <a:rPr lang="fr-FR" sz="2000" dirty="0"/>
              <a:t>Routeur interne</a:t>
            </a:r>
          </a:p>
          <a:p>
            <a:pPr lvl="1"/>
            <a:r>
              <a:rPr lang="fr-FR" sz="1600" dirty="0"/>
              <a:t>Équipement délimiteur de (sous-)réseaux</a:t>
            </a:r>
          </a:p>
          <a:p>
            <a:pPr lvl="1"/>
            <a:r>
              <a:rPr lang="fr-FR" sz="1600" dirty="0"/>
              <a:t>Routage entre (sous-)réseaux</a:t>
            </a:r>
          </a:p>
          <a:p>
            <a:pPr>
              <a:lnSpc>
                <a:spcPct val="90000"/>
              </a:lnSpc>
            </a:pPr>
            <a:r>
              <a:rPr lang="fr-BE" sz="2000" dirty="0"/>
              <a:t>FW, contrôleurs </a:t>
            </a:r>
            <a:r>
              <a:rPr lang="fr-BE" sz="2000" dirty="0" err="1"/>
              <a:t>WiFi</a:t>
            </a:r>
            <a:r>
              <a:rPr lang="fr-BE" sz="2000" dirty="0"/>
              <a:t> …</a:t>
            </a:r>
          </a:p>
          <a:p>
            <a:pPr lvl="1">
              <a:lnSpc>
                <a:spcPct val="90000"/>
              </a:lnSpc>
            </a:pPr>
            <a:r>
              <a:rPr lang="fr-BE" sz="1600" dirty="0"/>
              <a:t>Divers équipements impliqués dans l’architecture du réseau (sécurité, gestion des performances, …)</a:t>
            </a:r>
            <a:endParaRPr lang="fr-FR" sz="1600" dirty="0"/>
          </a:p>
          <a:p>
            <a:pPr marL="0" indent="0">
              <a:lnSpc>
                <a:spcPct val="90000"/>
              </a:lnSpc>
              <a:buNone/>
            </a:pPr>
            <a:r>
              <a:rPr lang="fr-BE" sz="2800" dirty="0">
                <a:solidFill>
                  <a:schemeClr val="accent2"/>
                </a:solidFill>
              </a:rPr>
              <a:t>Passerelles réseaux</a:t>
            </a:r>
          </a:p>
          <a:p>
            <a:r>
              <a:rPr lang="fr-BE" sz="2000" dirty="0"/>
              <a:t>Auto commutateur téléphonique (PABX)</a:t>
            </a:r>
          </a:p>
          <a:p>
            <a:pPr lvl="1"/>
            <a:r>
              <a:rPr lang="fr-BE" sz="1600" dirty="0"/>
              <a:t>Commutateur dans un réseau RTC local utilisant le pré-câblage</a:t>
            </a:r>
          </a:p>
          <a:p>
            <a:pPr>
              <a:lnSpc>
                <a:spcPct val="90000"/>
              </a:lnSpc>
            </a:pPr>
            <a:r>
              <a:rPr lang="fr-FR" sz="2000" dirty="0"/>
              <a:t>Routeur externe (et éventuellement modem externe)</a:t>
            </a:r>
          </a:p>
          <a:p>
            <a:pPr lvl="1">
              <a:lnSpc>
                <a:spcPct val="90000"/>
              </a:lnSpc>
            </a:pPr>
            <a:r>
              <a:rPr lang="fr-FR" sz="1600" dirty="0"/>
              <a:t>Essentiellement pour se connecter à son FAI 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25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2167810418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908720"/>
            <a:ext cx="8305800" cy="5472608"/>
          </a:xfrm>
        </p:spPr>
        <p:txBody>
          <a:bodyPr/>
          <a:lstStyle/>
          <a:p>
            <a:pPr marL="0" indent="0">
              <a:buNone/>
            </a:pPr>
            <a:r>
              <a:rPr lang="fr-FR" b="1" dirty="0"/>
              <a:t>Le système de câblage</a:t>
            </a:r>
          </a:p>
          <a:p>
            <a:pPr marL="0" indent="0"/>
            <a:r>
              <a:rPr lang="fr-FR" sz="2800" b="1" dirty="0"/>
              <a:t> choix des câbles</a:t>
            </a:r>
            <a:endParaRPr lang="fr-BE" sz="2800" dirty="0"/>
          </a:p>
          <a:p>
            <a:pPr lvl="1"/>
            <a:r>
              <a:rPr lang="fr-FR" sz="2000" dirty="0"/>
              <a:t>Câble coaxial mince ou épais</a:t>
            </a:r>
            <a:endParaRPr lang="fr-BE" sz="2000" dirty="0"/>
          </a:p>
          <a:p>
            <a:pPr lvl="1"/>
            <a:r>
              <a:rPr lang="fr-FR" sz="2000" dirty="0"/>
              <a:t>Câble UTP différentes catégories</a:t>
            </a:r>
            <a:endParaRPr lang="fr-BE" sz="2000" dirty="0"/>
          </a:p>
          <a:p>
            <a:pPr lvl="1"/>
            <a:r>
              <a:rPr lang="fr-FR" sz="2000" dirty="0"/>
              <a:t>Fibres optiques</a:t>
            </a:r>
          </a:p>
          <a:p>
            <a:pPr marL="0" indent="0"/>
            <a:r>
              <a:rPr lang="fr-FR" sz="2800" dirty="0"/>
              <a:t> La connectique de bout</a:t>
            </a:r>
          </a:p>
          <a:p>
            <a:pPr lvl="1"/>
            <a:r>
              <a:rPr lang="fr-FR" sz="2400" dirty="0"/>
              <a:t>Prises murales</a:t>
            </a:r>
          </a:p>
          <a:p>
            <a:pPr lvl="1"/>
            <a:r>
              <a:rPr lang="fr-FR" sz="2400" dirty="0"/>
              <a:t>Connecteur RJ45 mâle / femelle</a:t>
            </a:r>
          </a:p>
          <a:p>
            <a:r>
              <a:rPr lang="fr-FR" sz="2800" dirty="0"/>
              <a:t>Les chemins de câbles</a:t>
            </a:r>
          </a:p>
          <a:p>
            <a:pPr lvl="1"/>
            <a:r>
              <a:rPr lang="fr-FR" sz="2400" dirty="0"/>
              <a:t>Principes</a:t>
            </a:r>
          </a:p>
          <a:p>
            <a:pPr lvl="2"/>
            <a:r>
              <a:rPr lang="fr-FR" sz="2000" dirty="0"/>
              <a:t>Distribution horizontale</a:t>
            </a:r>
          </a:p>
          <a:p>
            <a:pPr lvl="2"/>
            <a:r>
              <a:rPr lang="fr-FR" sz="2000" dirty="0"/>
              <a:t>Distribution verticale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26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2523080005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908720"/>
            <a:ext cx="8305800" cy="1512168"/>
          </a:xfrm>
        </p:spPr>
        <p:txBody>
          <a:bodyPr/>
          <a:lstStyle/>
          <a:p>
            <a:pPr marL="0" indent="0">
              <a:buNone/>
            </a:pPr>
            <a:r>
              <a:rPr lang="fr-BE" dirty="0">
                <a:solidFill>
                  <a:srgbClr val="FF9900"/>
                </a:solidFill>
              </a:rPr>
              <a:t>Le câblage cuivre 4 paires</a:t>
            </a:r>
            <a:endParaRPr lang="fr-BE" dirty="0"/>
          </a:p>
          <a:p>
            <a:r>
              <a:rPr lang="fr-BE" dirty="0"/>
              <a:t>Connecteur RJ 45 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71737" y="2132243"/>
            <a:ext cx="1867325" cy="927311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22439" y="1260103"/>
            <a:ext cx="2464361" cy="214678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4394" y="3406892"/>
            <a:ext cx="6409694" cy="2863347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27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1566823520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539552" y="2261366"/>
            <a:ext cx="2540579" cy="2388144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8" name="ZoneTexte 7"/>
          <p:cNvSpPr txBox="1"/>
          <p:nvPr/>
        </p:nvSpPr>
        <p:spPr>
          <a:xfrm>
            <a:off x="539552" y="1124744"/>
            <a:ext cx="35830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BE" sz="3600" dirty="0">
                <a:solidFill>
                  <a:schemeClr val="tx2"/>
                </a:solidFill>
              </a:rPr>
              <a:t>Connectique RJ45</a:t>
            </a:r>
            <a:endParaRPr lang="fr-BE" dirty="0">
              <a:solidFill>
                <a:schemeClr val="tx2"/>
              </a:solidFill>
            </a:endParaRPr>
          </a:p>
          <a:p>
            <a:r>
              <a:rPr lang="fr-BE" dirty="0"/>
              <a:t>Raccordement des fils</a:t>
            </a: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63602" y="2501688"/>
            <a:ext cx="3900686" cy="2764565"/>
          </a:xfrm>
          <a:prstGeom prst="rect">
            <a:avLst/>
          </a:prstGeom>
        </p:spPr>
      </p:pic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28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3184204222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908720"/>
            <a:ext cx="8305800" cy="1512168"/>
          </a:xfrm>
        </p:spPr>
        <p:txBody>
          <a:bodyPr/>
          <a:lstStyle/>
          <a:p>
            <a:pPr marL="0" indent="0">
              <a:buNone/>
            </a:pPr>
            <a:r>
              <a:rPr lang="fr-BE" dirty="0">
                <a:solidFill>
                  <a:srgbClr val="FF9900"/>
                </a:solidFill>
              </a:rPr>
              <a:t>Le câblage </a:t>
            </a:r>
            <a:r>
              <a:rPr lang="fr-BE" dirty="0" err="1">
                <a:solidFill>
                  <a:srgbClr val="FF9900"/>
                </a:solidFill>
              </a:rPr>
              <a:t>fo</a:t>
            </a:r>
            <a:endParaRPr lang="fr-BE" dirty="0"/>
          </a:p>
          <a:p>
            <a:r>
              <a:rPr lang="fr-BE" dirty="0"/>
              <a:t>Connecteurs</a:t>
            </a:r>
          </a:p>
          <a:p>
            <a:pPr marL="0" indent="0">
              <a:buNone/>
            </a:pPr>
            <a:r>
              <a:rPr lang="fr-FR" sz="1800" b="1" spc="-50" dirty="0">
                <a:solidFill>
                  <a:srgbClr val="000000"/>
                </a:solidFill>
                <a:latin typeface="Arial" panose="22635452340000000000" pitchFamily="2"/>
              </a:rPr>
              <a:t>Connecteur SC	</a:t>
            </a:r>
            <a:r>
              <a:rPr lang="fr-FR" sz="1800" b="1" spc="-70" dirty="0">
                <a:solidFill>
                  <a:srgbClr val="000000"/>
                </a:solidFill>
                <a:latin typeface="Arial" panose="22635452340000000000" pitchFamily="2"/>
              </a:rPr>
              <a:t>Connecteur 5111	</a:t>
            </a:r>
            <a:r>
              <a:rPr lang="fr-FR" sz="1800" b="1" spc="-50" dirty="0">
                <a:solidFill>
                  <a:srgbClr val="000000"/>
                </a:solidFill>
                <a:latin typeface="Arial" panose="22635452340000000000" pitchFamily="2"/>
              </a:rPr>
              <a:t>Connecteur MTRJ	</a:t>
            </a:r>
            <a:r>
              <a:rPr lang="fr-FR" sz="1800" b="1" spc="-20" dirty="0">
                <a:solidFill>
                  <a:srgbClr val="000000"/>
                </a:solidFill>
                <a:latin typeface="Arial" panose="22635452340000000000" pitchFamily="2"/>
              </a:rPr>
              <a:t>Connecteur LC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pic>
        <p:nvPicPr>
          <p:cNvPr id="10" name="Image.jpg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60705" y="4077072"/>
            <a:ext cx="8183880" cy="1115695"/>
          </a:xfrm>
          <a:prstGeom prst="rect">
            <a:avLst/>
          </a:prstGeom>
        </p:spPr>
      </p:pic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29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3074298430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 smtClean="0">
                <a:solidFill>
                  <a:srgbClr val="FF0000"/>
                </a:solidFill>
              </a:rPr>
              <a:t>Couche </a:t>
            </a:r>
            <a:r>
              <a:rPr lang="fr-BE" dirty="0" smtClean="0">
                <a:solidFill>
                  <a:srgbClr val="FF0000"/>
                </a:solidFill>
              </a:rPr>
              <a:t>Physique OSI</a:t>
            </a:r>
            <a:endParaRPr lang="fr-BE" dirty="0">
              <a:solidFill>
                <a:srgbClr val="FF0000"/>
              </a:solidFill>
            </a:endParaRP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BE" sz="2400" dirty="0" smtClean="0"/>
              <a:t>Rappels de </a:t>
            </a:r>
            <a:r>
              <a:rPr lang="fr-BE" sz="2400" dirty="0" smtClean="0"/>
              <a:t>la théorie de la couche </a:t>
            </a:r>
            <a:r>
              <a:rPr lang="fr-BE" sz="2400" dirty="0" smtClean="0"/>
              <a:t>physique </a:t>
            </a:r>
            <a:endParaRPr lang="fr-BE" sz="2400" dirty="0" smtClean="0"/>
          </a:p>
          <a:p>
            <a:pPr lvl="1"/>
            <a:r>
              <a:rPr lang="fr-BE" sz="2000" dirty="0" smtClean="0"/>
              <a:t>MPR</a:t>
            </a:r>
            <a:endParaRPr lang="fr-BE" sz="2000" dirty="0" smtClean="0"/>
          </a:p>
          <a:p>
            <a:pPr lvl="1"/>
            <a:r>
              <a:rPr lang="fr-BE" sz="2000" dirty="0" smtClean="0"/>
              <a:t>Cisco </a:t>
            </a:r>
            <a:r>
              <a:rPr lang="fr-BE" sz="2000" dirty="0" smtClean="0"/>
              <a:t>CCNA 1 – module 4</a:t>
            </a:r>
          </a:p>
          <a:p>
            <a:r>
              <a:rPr lang="fr-BE" sz="2400" dirty="0" smtClean="0"/>
              <a:t>Introduire l’idée d’un système de câblage intégré ou pré-câblage</a:t>
            </a:r>
          </a:p>
          <a:p>
            <a:pPr lvl="1"/>
            <a:r>
              <a:rPr lang="fr-BE" sz="2000" dirty="0" smtClean="0"/>
              <a:t>Ne pas encombrer la circulation des personnes et des choses</a:t>
            </a:r>
          </a:p>
          <a:p>
            <a:pPr lvl="1"/>
            <a:r>
              <a:rPr lang="fr-BE" sz="2000" dirty="0" smtClean="0"/>
              <a:t>Analogie avec les systèmes de distribution d’énergie électrique dans les bâtiments</a:t>
            </a:r>
          </a:p>
          <a:p>
            <a:pPr lvl="1"/>
            <a:r>
              <a:rPr lang="fr-BE" sz="2000" dirty="0" smtClean="0"/>
              <a:t>Prises électriques placées partout où elles pourraient être utiles </a:t>
            </a:r>
          </a:p>
          <a:p>
            <a:pPr lvl="1"/>
            <a:r>
              <a:rPr lang="fr-BE" sz="2000" dirty="0" smtClean="0"/>
              <a:t>Différents organismes de normalisation</a:t>
            </a:r>
            <a:endParaRPr lang="fr-BE" sz="2000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 smtClean="0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</a:t>
            </a:fld>
            <a:endParaRPr lang="fr-FR" b="1"/>
          </a:p>
        </p:txBody>
      </p:sp>
    </p:spTree>
  </p:cSld>
  <p:clrMapOvr>
    <a:masterClrMapping/>
  </p:clrMapOvr>
  <p:transition>
    <p:sndAc>
      <p:stSnd>
        <p:snd r:embed="rId3" name="ZOUM.WAV"/>
      </p:stSnd>
    </p:sndAc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908720"/>
            <a:ext cx="8305800" cy="5472608"/>
          </a:xfrm>
        </p:spPr>
        <p:txBody>
          <a:bodyPr/>
          <a:lstStyle/>
          <a:p>
            <a:pPr marL="0" indent="0">
              <a:buNone/>
            </a:pPr>
            <a:r>
              <a:rPr lang="fr-BE" sz="3600" b="1" dirty="0"/>
              <a:t>Les chemins de câbles</a:t>
            </a:r>
          </a:p>
          <a:p>
            <a:pPr lvl="0"/>
            <a:r>
              <a:rPr lang="fr-FR" dirty="0"/>
              <a:t>Contraintes d’installation du câblage et des systèmes de distribution</a:t>
            </a:r>
          </a:p>
          <a:p>
            <a:pPr lvl="1"/>
            <a:r>
              <a:rPr lang="fr-FR" dirty="0"/>
              <a:t>Mobilité des personnes</a:t>
            </a:r>
          </a:p>
          <a:p>
            <a:pPr lvl="1"/>
            <a:r>
              <a:rPr lang="fr-FR" dirty="0"/>
              <a:t>Différents systèmes techniques à faire cohabiter</a:t>
            </a:r>
          </a:p>
          <a:p>
            <a:r>
              <a:rPr lang="fr-FR" dirty="0"/>
              <a:t>Choix</a:t>
            </a:r>
          </a:p>
          <a:p>
            <a:pPr lvl="1"/>
            <a:r>
              <a:rPr lang="fr-FR" dirty="0"/>
              <a:t>Plinthes murales</a:t>
            </a:r>
          </a:p>
          <a:p>
            <a:pPr lvl="1"/>
            <a:r>
              <a:rPr lang="fr-FR" dirty="0"/>
              <a:t>Faux plafonds</a:t>
            </a:r>
          </a:p>
          <a:p>
            <a:pPr lvl="1"/>
            <a:r>
              <a:rPr lang="fr-FR" dirty="0"/>
              <a:t>Faux planchers</a:t>
            </a:r>
          </a:p>
          <a:p>
            <a:pPr lvl="1"/>
            <a:r>
              <a:rPr lang="fr-FR" dirty="0"/>
              <a:t>Colonnes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30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2523080005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28600" y="3205484"/>
            <a:ext cx="4271392" cy="1998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31</a:t>
            </a:fld>
            <a:endParaRPr lang="fr-FR" b="1"/>
          </a:p>
        </p:txBody>
      </p:sp>
      <p:sp>
        <p:nvSpPr>
          <p:cNvPr id="12" name="Espace réservé du contenu 2"/>
          <p:cNvSpPr txBox="1">
            <a:spLocks/>
          </p:cNvSpPr>
          <p:nvPr/>
        </p:nvSpPr>
        <p:spPr bwMode="auto">
          <a:xfrm>
            <a:off x="381000" y="908720"/>
            <a:ext cx="8305800" cy="172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FontTx/>
              <a:buNone/>
            </a:pPr>
            <a:r>
              <a:rPr lang="fr-BE" kern="0" dirty="0">
                <a:solidFill>
                  <a:srgbClr val="FF9900"/>
                </a:solidFill>
              </a:rPr>
              <a:t>Chemins de câbles</a:t>
            </a:r>
          </a:p>
          <a:p>
            <a:pPr marL="0" indent="0">
              <a:buFontTx/>
              <a:buNone/>
            </a:pPr>
            <a:endParaRPr lang="fr-BE" kern="0" dirty="0">
              <a:solidFill>
                <a:srgbClr val="FF9900"/>
              </a:solidFill>
            </a:endParaRPr>
          </a:p>
          <a:p>
            <a:pPr marL="0" indent="0">
              <a:buFontTx/>
              <a:buNone/>
            </a:pPr>
            <a:endParaRPr lang="fr-BE" kern="0" dirty="0">
              <a:solidFill>
                <a:srgbClr val="FF9900"/>
              </a:solidFill>
            </a:endParaRPr>
          </a:p>
        </p:txBody>
      </p:sp>
      <p:pic>
        <p:nvPicPr>
          <p:cNvPr id="512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99992" y="1628801"/>
            <a:ext cx="4205586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9552" y="1628801"/>
            <a:ext cx="3750544" cy="30243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836941182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BE" dirty="0"/>
              <a:t>Système de </a:t>
            </a:r>
            <a:r>
              <a:rPr lang="fr-BE" dirty="0" err="1"/>
              <a:t>précâblage</a:t>
            </a:r>
            <a:endParaRPr lang="fr-BE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81000" y="908720"/>
            <a:ext cx="8305800" cy="5472608"/>
          </a:xfrm>
        </p:spPr>
        <p:txBody>
          <a:bodyPr/>
          <a:lstStyle/>
          <a:p>
            <a:pPr marL="0" indent="0">
              <a:buNone/>
            </a:pPr>
            <a:r>
              <a:rPr lang="fr-BE" sz="3600" b="1" dirty="0"/>
              <a:t>Les locaux techniques</a:t>
            </a:r>
          </a:p>
          <a:p>
            <a:pPr lvl="0"/>
            <a:r>
              <a:rPr lang="fr-FR" dirty="0"/>
              <a:t>Centralisent </a:t>
            </a:r>
          </a:p>
          <a:p>
            <a:pPr lvl="1"/>
            <a:r>
              <a:rPr lang="fr-FR" dirty="0"/>
              <a:t>Armoires techniques</a:t>
            </a:r>
          </a:p>
          <a:p>
            <a:pPr lvl="1"/>
            <a:r>
              <a:rPr lang="fr-FR" dirty="0"/>
              <a:t>Equipements réseaux actifs</a:t>
            </a:r>
          </a:p>
          <a:p>
            <a:pPr lvl="1"/>
            <a:r>
              <a:rPr lang="fr-FR" dirty="0"/>
              <a:t>Equipements de concentration du </a:t>
            </a:r>
            <a:r>
              <a:rPr lang="fr-FR" dirty="0" err="1"/>
              <a:t>cablage</a:t>
            </a:r>
            <a:endParaRPr lang="fr-FR" dirty="0"/>
          </a:p>
          <a:p>
            <a:pPr lvl="1"/>
            <a:r>
              <a:rPr lang="fr-FR" dirty="0"/>
              <a:t>Répartiteurs ou patch panels</a:t>
            </a:r>
          </a:p>
          <a:p>
            <a:pPr lvl="1"/>
            <a:r>
              <a:rPr lang="fr-FR" dirty="0"/>
              <a:t>Dispositifs de protection</a:t>
            </a:r>
          </a:p>
          <a:p>
            <a:pPr lvl="2"/>
            <a:r>
              <a:rPr lang="fr-FR" dirty="0"/>
              <a:t>climatisation, ventilation, sécurité, alimentation électrique, onduleurs, …</a:t>
            </a:r>
          </a:p>
          <a:p>
            <a:pPr lvl="1"/>
            <a:r>
              <a:rPr lang="fr-FR" dirty="0"/>
              <a:t>Système d’étiquetage des câbles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32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2523080005"/>
      </p:ext>
    </p:extLst>
  </p:cSld>
  <p:clrMapOvr>
    <a:masterClrMapping/>
  </p:clrMapOvr>
  <p:transition>
    <p:sndAc>
      <p:stSnd>
        <p:snd r:embed="rId2" name="ZOUM.WAV"/>
      </p:stSnd>
    </p:sndAc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>
                <a:solidFill>
                  <a:schemeClr val="accent1"/>
                </a:solidFill>
              </a:rPr>
              <a:t>Schématisations des LAN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5410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sz="3600" dirty="0">
                <a:solidFill>
                  <a:schemeClr val="accent2"/>
                </a:solidFill>
              </a:rPr>
              <a:t>Schéma de différents niveaux</a:t>
            </a:r>
            <a:endParaRPr lang="fr-BE" sz="2800" dirty="0"/>
          </a:p>
          <a:p>
            <a:pPr>
              <a:lnSpc>
                <a:spcPct val="90000"/>
              </a:lnSpc>
            </a:pPr>
            <a:r>
              <a:rPr lang="fr-BE" sz="2800" dirty="0"/>
              <a:t>Connectivité physique – Niveau 1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Traitement du signal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Schéma détaillé avec composants visibles : cartes réseau, chapelles, hubs, commutateurs, routeurs, modems, …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Analyse des besoins et Plan topologique physique</a:t>
            </a:r>
          </a:p>
          <a:p>
            <a:pPr>
              <a:lnSpc>
                <a:spcPct val="90000"/>
              </a:lnSpc>
            </a:pPr>
            <a:r>
              <a:rPr lang="fr-BE" sz="2800" dirty="0"/>
              <a:t>Niveau liaison – Niveau 2</a:t>
            </a:r>
          </a:p>
          <a:p>
            <a:pPr lvl="1">
              <a:lnSpc>
                <a:spcPct val="90000"/>
              </a:lnSpc>
            </a:pPr>
            <a:r>
              <a:rPr lang="fr-BE" sz="2400" dirty="0"/>
              <a:t>Traitement de la trame</a:t>
            </a:r>
          </a:p>
          <a:p>
            <a:pPr lvl="1">
              <a:lnSpc>
                <a:spcPct val="90000"/>
              </a:lnSpc>
            </a:pPr>
            <a:r>
              <a:rPr lang="fr-BE" sz="2400" dirty="0"/>
              <a:t>Visualisation des équipements de Niveau 2</a:t>
            </a:r>
          </a:p>
          <a:p>
            <a:pPr>
              <a:lnSpc>
                <a:spcPct val="90000"/>
              </a:lnSpc>
            </a:pPr>
            <a:r>
              <a:rPr lang="fr-BE" sz="2800" dirty="0"/>
              <a:t>Niveau réseau IP – Niveau 3</a:t>
            </a:r>
          </a:p>
          <a:p>
            <a:pPr lvl="1">
              <a:lnSpc>
                <a:spcPct val="90000"/>
              </a:lnSpc>
            </a:pPr>
            <a:r>
              <a:rPr lang="fr-BE" sz="2400" dirty="0"/>
              <a:t>Traitement du paquet</a:t>
            </a:r>
          </a:p>
          <a:p>
            <a:pPr lvl="1">
              <a:lnSpc>
                <a:spcPct val="90000"/>
              </a:lnSpc>
            </a:pPr>
            <a:r>
              <a:rPr lang="fr-BE" sz="2400" dirty="0"/>
              <a:t>Plan d’adressage</a:t>
            </a:r>
          </a:p>
          <a:p>
            <a:pPr lvl="1">
              <a:lnSpc>
                <a:spcPct val="90000"/>
              </a:lnSpc>
            </a:pPr>
            <a:r>
              <a:rPr lang="fr-BE" sz="2400" dirty="0"/>
              <a:t>Visualisation des équipements de Niveau 3</a:t>
            </a:r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33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3466416836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>
                <a:solidFill>
                  <a:schemeClr val="accent1"/>
                </a:solidFill>
              </a:rPr>
              <a:t>Schématisations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7544" y="1628800"/>
            <a:ext cx="3822576" cy="64239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dirty="0">
                <a:solidFill>
                  <a:schemeClr val="accent2"/>
                </a:solidFill>
              </a:rPr>
              <a:t>Schéma de Principe</a:t>
            </a:r>
            <a:endParaRPr lang="fr-BE" sz="20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34</a:t>
            </a:fld>
            <a:endParaRPr lang="fr-FR" b="1"/>
          </a:p>
        </p:txBody>
      </p:sp>
      <p:pic>
        <p:nvPicPr>
          <p:cNvPr id="4098" name="Picture 2" descr="C:\Users\pma\Dropbox\PMA_ESI\HEB PMA Distri\Cours Q3\UE LANR3\Divers\Labo LANL 2015-2016 - Copie\Casiers etudiants\Cordier OLIVIER\504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21064" y="1556792"/>
            <a:ext cx="4039368" cy="4824536"/>
          </a:xfrm>
          <a:prstGeom prst="rect">
            <a:avLst/>
          </a:prstGeom>
          <a:noFill/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9552" y="2204864"/>
            <a:ext cx="3733800" cy="199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27984" y="908720"/>
            <a:ext cx="4472608" cy="6423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None/>
              <a:tabLst/>
              <a:defRPr/>
            </a:pPr>
            <a:r>
              <a:rPr kumimoji="0" lang="fr-BE" sz="3200" b="0" i="0" u="none" strike="noStrike" kern="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Schématisation du L504</a:t>
            </a:r>
            <a:endParaRPr kumimoji="0" lang="fr-BE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Tx/>
              <a:buFontTx/>
              <a:buChar char="•"/>
              <a:tabLst/>
              <a:defRPr/>
            </a:pPr>
            <a:endParaRPr kumimoji="0" lang="fr-BE" sz="2000" b="0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66416836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  <p:bldP spid="9" grpId="0" build="p" bldLvl="2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>
                <a:solidFill>
                  <a:schemeClr val="accent1"/>
                </a:solidFill>
              </a:rPr>
              <a:t>Schématisations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64239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sz="3600" dirty="0">
                <a:solidFill>
                  <a:schemeClr val="accent2"/>
                </a:solidFill>
              </a:rPr>
              <a:t>Distribution horizontale</a:t>
            </a:r>
            <a:endParaRPr lang="fr-BE" sz="2800" dirty="0"/>
          </a:p>
          <a:p>
            <a:pPr>
              <a:lnSpc>
                <a:spcPct val="90000"/>
              </a:lnSpc>
            </a:pPr>
            <a:endParaRPr lang="fr-BE" sz="24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35</a:t>
            </a:fld>
            <a:endParaRPr lang="fr-FR" b="1"/>
          </a:p>
        </p:txBody>
      </p:sp>
      <p:pic>
        <p:nvPicPr>
          <p:cNvPr id="7" name="Picture 2" descr="C:\Users\pma\Dropbox\PMA_ESI\HEB PMA Distri\Cours Q3\UE LANR3\Divers\Labo LANL 2015-2016 - Copie\Casiers etudiants\Cordier OLIVIER\5èmeEtag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851178" y="1633129"/>
            <a:ext cx="5025078" cy="474819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66416836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>
                <a:solidFill>
                  <a:schemeClr val="accent1"/>
                </a:solidFill>
              </a:rPr>
              <a:t>Schématisations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64239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sz="3600" dirty="0">
                <a:solidFill>
                  <a:schemeClr val="accent2"/>
                </a:solidFill>
              </a:rPr>
              <a:t>Distribution horizontale</a:t>
            </a:r>
            <a:endParaRPr lang="fr-BE" sz="28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36</a:t>
            </a:fld>
            <a:endParaRPr lang="fr-FR" b="1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2766" y="1484785"/>
            <a:ext cx="6915618" cy="488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2968996034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>
                <a:solidFill>
                  <a:schemeClr val="accent1"/>
                </a:solidFill>
              </a:rPr>
              <a:t>Schématisations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64239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sz="3600" dirty="0">
                <a:solidFill>
                  <a:schemeClr val="accent2"/>
                </a:solidFill>
              </a:rPr>
              <a:t>Distribution d’étage</a:t>
            </a:r>
            <a:endParaRPr lang="fr-BE" sz="2800" dirty="0"/>
          </a:p>
          <a:p>
            <a:pPr>
              <a:lnSpc>
                <a:spcPct val="90000"/>
              </a:lnSpc>
            </a:pPr>
            <a:endParaRPr lang="fr-BE" sz="24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37</a:t>
            </a:fld>
            <a:endParaRPr lang="fr-FR" b="1"/>
          </a:p>
        </p:txBody>
      </p:sp>
      <p:pic>
        <p:nvPicPr>
          <p:cNvPr id="2050" name="Picture 2" descr="C:\Users\pma\Dropbox\PMA_ESI\HEB PMA Distri\Cours Q3\UE LANR3\Divers\Labo LANL 2015-2016 - Copie\Casiers etudiants\Cordier OLIVIER\batiment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6381" y="1568784"/>
            <a:ext cx="4431884" cy="481254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66416836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>
                <a:solidFill>
                  <a:schemeClr val="accent1"/>
                </a:solidFill>
              </a:rPr>
              <a:t>Schématisations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64239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sz="3600" dirty="0">
                <a:solidFill>
                  <a:schemeClr val="accent2"/>
                </a:solidFill>
              </a:rPr>
              <a:t>Armoires techniques</a:t>
            </a:r>
            <a:endParaRPr lang="fr-BE" sz="2800" dirty="0"/>
          </a:p>
          <a:p>
            <a:pPr>
              <a:lnSpc>
                <a:spcPct val="90000"/>
              </a:lnSpc>
            </a:pPr>
            <a:endParaRPr lang="fr-BE" sz="24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38</a:t>
            </a:fld>
            <a:endParaRPr lang="fr-FR" b="1"/>
          </a:p>
        </p:txBody>
      </p:sp>
      <p:pic>
        <p:nvPicPr>
          <p:cNvPr id="3074" name="Picture 2" descr="C:\Users\pma\Dropbox\PMA_ESI\HEB PMA Distri\Cours Q3\UE LANR3\Divers\Labo LANL 2015-2016 - Copie\Casiers etudiants\Cordier OLIVIER\armoir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1484784"/>
            <a:ext cx="2477869" cy="4824536"/>
          </a:xfrm>
          <a:prstGeom prst="rect">
            <a:avLst/>
          </a:prstGeom>
          <a:noFill/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743633" y="1556792"/>
            <a:ext cx="6076839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="" xmlns:p14="http://schemas.microsoft.com/office/powerpoint/2010/main" val="3466416836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>
                <a:solidFill>
                  <a:schemeClr val="accent1"/>
                </a:solidFill>
              </a:rPr>
              <a:t>Schématisations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64239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sz="3600" dirty="0">
                <a:solidFill>
                  <a:schemeClr val="accent2"/>
                </a:solidFill>
              </a:rPr>
              <a:t>Schéma de principe détaillé</a:t>
            </a:r>
            <a:endParaRPr lang="fr-BE" sz="24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39</a:t>
            </a:fld>
            <a:endParaRPr lang="fr-FR" b="1"/>
          </a:p>
        </p:txBody>
      </p:sp>
      <p:pic>
        <p:nvPicPr>
          <p:cNvPr id="6146" name="Picture 2" descr="C:\Users\pma\Dropbox\PMA_ESI\HEB PMA Distri\Cours Q3\UE LANR3\Divers\Labo LANL 2015-2016 - Copie\Casiers etudiants\Cordier OLIVIER\schémaPrincip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11560" y="1556792"/>
            <a:ext cx="3355364" cy="475252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3466416836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>
          <a:xfrm>
            <a:off x="469497" y="3088640"/>
            <a:ext cx="6672708" cy="1440191"/>
          </a:xfrm>
        </p:spPr>
        <p:txBody>
          <a:bodyPr/>
          <a:lstStyle/>
          <a:p>
            <a:pPr rtl="0"/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</a:rPr>
              <a:t>Module 4 : Couche physique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5079368"/>
            <a:ext cx="2368954" cy="1202899"/>
          </a:xfrm>
        </p:spPr>
        <p:txBody>
          <a:bodyPr/>
          <a:lstStyle/>
          <a:p>
            <a:pPr rtl="0"/>
            <a:r>
              <a:rPr lang="fr-FR">
                <a:solidFill>
                  <a:schemeClr val="accent5">
                    <a:lumMod val="40000"/>
                    <a:lumOff val="60000"/>
                  </a:schemeClr>
                </a:solidFill>
              </a:rPr>
              <a:t>Introduction aux Réseaux v7.0 (ITN)</a:t>
            </a:r>
          </a:p>
          <a:p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1989389863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>
                <a:solidFill>
                  <a:schemeClr val="accent1"/>
                </a:solidFill>
              </a:rPr>
              <a:t>Schématisations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642392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sz="3600" dirty="0">
                <a:solidFill>
                  <a:schemeClr val="accent2"/>
                </a:solidFill>
              </a:rPr>
              <a:t>Schéma simplifié de niveau 3</a:t>
            </a:r>
            <a:endParaRPr lang="fr-BE" sz="24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40</a:t>
            </a:fld>
            <a:endParaRPr lang="fr-FR" b="1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fr-BE"/>
          </a:p>
        </p:txBody>
      </p:sp>
      <p:graphicFrame>
        <p:nvGraphicFramePr>
          <p:cNvPr id="6145" name="Object 1"/>
          <p:cNvGraphicFramePr>
            <a:graphicFrameLocks noChangeAspect="1"/>
          </p:cNvGraphicFramePr>
          <p:nvPr/>
        </p:nvGraphicFramePr>
        <p:xfrm>
          <a:off x="638595" y="1556792"/>
          <a:ext cx="7965853" cy="4796828"/>
        </p:xfrm>
        <a:graphic>
          <a:graphicData uri="http://schemas.openxmlformats.org/presentationml/2006/ole">
            <p:oleObj spid="_x0000_s6148" name="Visio" r:id="rId5" imgW="8085825" imgH="4861007" progId="Visio.Drawing.11">
              <p:embed/>
            </p:oleObj>
          </a:graphicData>
        </a:graphic>
      </p:graphicFrame>
    </p:spTree>
    <p:extLst>
      <p:ext uri="{BB962C8B-B14F-4D97-AF65-F5344CB8AC3E}">
        <p14:creationId xmlns="" xmlns:p14="http://schemas.microsoft.com/office/powerpoint/2010/main" val="3466416836"/>
      </p:ext>
    </p:extLst>
  </p:cSld>
  <p:clrMapOvr>
    <a:masterClrMapping/>
  </p:clrMapOvr>
  <p:transition>
    <p:sndAc>
      <p:stSnd>
        <p:snd r:embed="rId4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Septembre 2021</a:t>
            </a:r>
            <a:endParaRPr lang="fr-FR">
              <a:solidFill>
                <a:srgbClr val="FFFF99"/>
              </a:solidFill>
              <a:effectDag name="">
                <a:cont type="tree" name="">
                  <a:effect ref="fillLine"/>
                  <a:outerShdw dist="38100" dir="13500000" algn="br">
                    <a:srgbClr val="FFFFBB"/>
                  </a:outerShdw>
                </a:cont>
                <a:cont type="tree" name="">
                  <a:effect ref="fillLine"/>
                  <a:outerShdw dist="38100" dir="2700000" algn="tl">
                    <a:srgbClr val="99985B"/>
                  </a:outerShdw>
                </a:cont>
                <a:effect ref="fillLine"/>
              </a:effectDag>
            </a:endParaRPr>
          </a:p>
        </p:txBody>
      </p:sp>
      <p:sp>
        <p:nvSpPr>
          <p:cNvPr id="129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fr-BE" sz="4000" dirty="0">
                <a:solidFill>
                  <a:schemeClr val="accent1"/>
                </a:solidFill>
              </a:rPr>
              <a:t>Planifications des LAN</a:t>
            </a:r>
            <a:endParaRPr lang="fr-FR" sz="4000" dirty="0">
              <a:solidFill>
                <a:schemeClr val="accent1"/>
              </a:solidFill>
            </a:endParaRPr>
          </a:p>
        </p:txBody>
      </p:sp>
      <p:sp>
        <p:nvSpPr>
          <p:cNvPr id="129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001000" cy="5410200"/>
          </a:xfrm>
        </p:spPr>
        <p:txBody>
          <a:bodyPr/>
          <a:lstStyle/>
          <a:p>
            <a:pPr marL="0" indent="0">
              <a:lnSpc>
                <a:spcPct val="90000"/>
              </a:lnSpc>
              <a:buNone/>
            </a:pPr>
            <a:r>
              <a:rPr lang="fr-BE" sz="3600" dirty="0">
                <a:solidFill>
                  <a:schemeClr val="accent2"/>
                </a:solidFill>
              </a:rPr>
              <a:t>Processus de planification</a:t>
            </a:r>
            <a:endParaRPr lang="fr-BE" sz="2800" dirty="0"/>
          </a:p>
          <a:p>
            <a:pPr>
              <a:lnSpc>
                <a:spcPct val="90000"/>
              </a:lnSpc>
            </a:pPr>
            <a:r>
              <a:rPr lang="fr-BE" sz="2800" dirty="0"/>
              <a:t>Collecte des besoins des utilisateurs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Groupes et profils des utilisateurs</a:t>
            </a:r>
          </a:p>
          <a:p>
            <a:pPr lvl="1">
              <a:lnSpc>
                <a:spcPct val="90000"/>
              </a:lnSpc>
            </a:pPr>
            <a:r>
              <a:rPr lang="fr-BE" sz="2000" dirty="0"/>
              <a:t>Services et </a:t>
            </a:r>
            <a:r>
              <a:rPr lang="fr-BE" sz="2000" dirty="0" err="1"/>
              <a:t>QoS</a:t>
            </a:r>
            <a:endParaRPr lang="fr-BE" sz="2000" dirty="0"/>
          </a:p>
          <a:p>
            <a:pPr lvl="1">
              <a:lnSpc>
                <a:spcPct val="90000"/>
              </a:lnSpc>
            </a:pPr>
            <a:r>
              <a:rPr lang="fr-BE" sz="2000" dirty="0"/>
              <a:t>Listes des services offerts et organisation </a:t>
            </a:r>
            <a:r>
              <a:rPr lang="fr-BE" sz="2000"/>
              <a:t>technique sous-jacente</a:t>
            </a:r>
            <a:endParaRPr lang="fr-BE" sz="2000" dirty="0"/>
          </a:p>
        </p:txBody>
      </p:sp>
      <p:sp>
        <p:nvSpPr>
          <p:cNvPr id="2" name="Espace réservé du pied de page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fr-BE"/>
              <a:t>Cours LAN Q3 – Architecture physique</a:t>
            </a:r>
            <a:endParaRPr lang="fr-FR" b="1">
              <a:solidFill>
                <a:schemeClr val="accent1"/>
              </a:solidFill>
            </a:endParaRPr>
          </a:p>
        </p:txBody>
      </p:sp>
      <p:sp>
        <p:nvSpPr>
          <p:cNvPr id="3" name="Espace réservé du numéro de diapositive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EFCED93-A6A1-4FFA-A796-614D283C253D}" type="slidenum">
              <a:rPr lang="fr-FR" smtClean="0"/>
              <a:pPr>
                <a:defRPr/>
              </a:pPr>
              <a:t>41</a:t>
            </a:fld>
            <a:endParaRPr lang="fr-FR" b="1"/>
          </a:p>
        </p:txBody>
      </p:sp>
    </p:spTree>
    <p:extLst>
      <p:ext uri="{BB962C8B-B14F-4D97-AF65-F5344CB8AC3E}">
        <p14:creationId xmlns="" xmlns:p14="http://schemas.microsoft.com/office/powerpoint/2010/main" val="2968996034"/>
      </p:ext>
    </p:extLst>
  </p:cSld>
  <p:clrMapOvr>
    <a:masterClrMapping/>
  </p:clrMapOvr>
  <p:transition>
    <p:sndAc>
      <p:stSnd>
        <p:snd r:embed="rId3" name="ZOUM.WAV"/>
      </p:stSnd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4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94339" grpId="0" build="p" bldLvl="2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975783"/>
          </a:xfrm>
        </p:spPr>
        <p:txBody>
          <a:bodyPr/>
          <a:lstStyle/>
          <a:p>
            <a:pPr rtl="0"/>
            <a:r>
              <a:rPr lang="fr-FR" sz="1600"/>
              <a:t>Objectif de la couche physique</a:t>
            </a:r>
            <a:r>
              <a:rPr lang="en-US" dirty="0"/>
              <a:t/>
            </a:r>
            <a:br>
              <a:rPr lang="en-US" dirty="0"/>
            </a:br>
            <a:r>
              <a:rPr lang="fr-FR" sz="2400"/>
              <a:t>La couche physique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50693879-5816-3444-9D50-A12F1F37F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1972" y="1140558"/>
            <a:ext cx="3401475" cy="4704060"/>
          </a:xfrm>
        </p:spPr>
        <p:txBody>
          <a:bodyPr/>
          <a:lstStyle/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0000"/>
                </a:solidFill>
              </a:rPr>
              <a:t>Transporte des bits sur le support </a:t>
            </a:r>
            <a:r>
              <a:rPr lang="fr-FR" sz="1600" dirty="0" smtClean="0">
                <a:solidFill>
                  <a:srgbClr val="000000"/>
                </a:solidFill>
              </a:rPr>
              <a:t>physique</a:t>
            </a:r>
            <a:endParaRPr lang="fr-FR" sz="1600" dirty="0">
              <a:solidFill>
                <a:srgbClr val="000000"/>
              </a:solidFill>
            </a:endParaRP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000000"/>
                </a:solidFill>
              </a:rPr>
              <a:t>Accepte </a:t>
            </a:r>
            <a:r>
              <a:rPr lang="fr-FR" sz="1600" dirty="0">
                <a:solidFill>
                  <a:srgbClr val="000000"/>
                </a:solidFill>
              </a:rPr>
              <a:t>une trame complète de la couche liaison de données et la code sous la forme d'une série de signaux transmis au support local.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0000"/>
                </a:solidFill>
              </a:rPr>
              <a:t>C'est la dernière étape du processus d'encapsulation.</a:t>
            </a:r>
          </a:p>
          <a:p>
            <a:pPr marL="342900" indent="-342900" algn="l" rtl="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0000"/>
                </a:solidFill>
              </a:rPr>
              <a:t>Le périphérique suivant dans le chemin d'accès à la destination reçoit les bits et </a:t>
            </a:r>
            <a:r>
              <a:rPr lang="fr-FR" sz="1600" dirty="0" err="1" smtClean="0">
                <a:solidFill>
                  <a:srgbClr val="000000"/>
                </a:solidFill>
              </a:rPr>
              <a:t>re-forme</a:t>
            </a:r>
            <a:r>
              <a:rPr lang="fr-FR" sz="1600" dirty="0" smtClean="0">
                <a:solidFill>
                  <a:srgbClr val="000000"/>
                </a:solidFill>
              </a:rPr>
              <a:t> la trame, </a:t>
            </a:r>
            <a:r>
              <a:rPr lang="fr-FR" sz="1600" dirty="0">
                <a:solidFill>
                  <a:srgbClr val="000000"/>
                </a:solidFill>
              </a:rPr>
              <a:t>puis décide quoi en faire.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07FF563E-E612-FF49-AA84-F8F5904942B7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833446" y="1344123"/>
            <a:ext cx="4699000" cy="369146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075820400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975783"/>
          </a:xfrm>
        </p:spPr>
        <p:txBody>
          <a:bodyPr/>
          <a:lstStyle/>
          <a:p>
            <a:pPr rtl="0"/>
            <a:r>
              <a:rPr lang="fr-FR" sz="1600"/>
              <a:t>Caractéristiques de la couche physique</a:t>
            </a:r>
            <a:r>
              <a:rPr lang="en-US" dirty="0"/>
              <a:t/>
            </a:r>
            <a:br>
              <a:rPr lang="en-US" dirty="0"/>
            </a:br>
            <a:r>
              <a:rPr lang="fr-FR" sz="2400"/>
              <a:t>Composants physiques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1125416"/>
            <a:ext cx="8280057" cy="4770229"/>
          </a:xfrm>
        </p:spPr>
        <p:txBody>
          <a:bodyPr/>
          <a:lstStyle/>
          <a:p>
            <a:pPr marL="0" indent="0" algn="l" rtl="0"/>
            <a:r>
              <a:rPr lang="fr-FR" dirty="0">
                <a:solidFill>
                  <a:srgbClr val="000000"/>
                </a:solidFill>
              </a:rPr>
              <a:t>Les normes de couche physique couvrent trois domaines fonctionnels: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Composants </a:t>
            </a:r>
            <a:r>
              <a:rPr lang="fr-FR" dirty="0" smtClean="0">
                <a:solidFill>
                  <a:srgbClr val="000000"/>
                </a:solidFill>
              </a:rPr>
              <a:t>physiques</a:t>
            </a:r>
          </a:p>
          <a:p>
            <a:pPr marL="816035" lvl="2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Actifs et passifs</a:t>
            </a:r>
            <a:endParaRPr lang="fr-FR" dirty="0">
              <a:solidFill>
                <a:srgbClr val="000000"/>
              </a:solidFill>
            </a:endParaRP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Composants actifs</a:t>
            </a:r>
          </a:p>
          <a:p>
            <a:pPr marL="816035" lvl="2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Codage</a:t>
            </a:r>
            <a:endParaRPr lang="fr-FR" dirty="0">
              <a:solidFill>
                <a:srgbClr val="000000"/>
              </a:solidFill>
            </a:endParaRPr>
          </a:p>
          <a:p>
            <a:pPr marL="816035" lvl="2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Signalisation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Composants passifs</a:t>
            </a:r>
          </a:p>
          <a:p>
            <a:pPr marL="816035" lvl="2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Supports de transmission du signal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3690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975783"/>
          </a:xfrm>
        </p:spPr>
        <p:txBody>
          <a:bodyPr/>
          <a:lstStyle/>
          <a:p>
            <a:pPr rtl="0"/>
            <a:r>
              <a:rPr lang="fr-FR" sz="1600"/>
              <a:t>Caractéristiques de la couche physique</a:t>
            </a:r>
            <a:r>
              <a:rPr lang="en-US" dirty="0"/>
              <a:t/>
            </a:r>
            <a:br>
              <a:rPr lang="en-US" dirty="0"/>
            </a:br>
            <a:r>
              <a:rPr lang="fr-FR" sz="2400"/>
              <a:t>Composants physiques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="" xmlns:a16="http://schemas.microsoft.com/office/drawing/2014/main" id="{6BE9E597-CDF1-0047-B112-C9FD7F790C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663" y="1125416"/>
            <a:ext cx="8280057" cy="4770229"/>
          </a:xfrm>
        </p:spPr>
        <p:txBody>
          <a:bodyPr/>
          <a:lstStyle/>
          <a:p>
            <a:pPr marL="0" indent="0" algn="l" rtl="0"/>
            <a:r>
              <a:rPr lang="fr-FR" dirty="0" smtClean="0">
                <a:solidFill>
                  <a:srgbClr val="000000"/>
                </a:solidFill>
              </a:rPr>
              <a:t>Les </a:t>
            </a:r>
            <a:r>
              <a:rPr lang="fr-FR" dirty="0">
                <a:solidFill>
                  <a:srgbClr val="000000"/>
                </a:solidFill>
              </a:rPr>
              <a:t>composants physiques sont les dispositifs matériels, les supports et autres connecteurs qui transmettent les signaux qui représentent les bits.</a:t>
            </a:r>
          </a:p>
          <a:p>
            <a:pPr marL="415985" lvl="1" indent="-342900" rtl="0"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</a:rPr>
              <a:t>Les composants </a:t>
            </a:r>
            <a:r>
              <a:rPr lang="fr-FR" dirty="0" smtClean="0">
                <a:solidFill>
                  <a:srgbClr val="000000"/>
                </a:solidFill>
              </a:rPr>
              <a:t>matériels actifs </a:t>
            </a:r>
          </a:p>
          <a:p>
            <a:pPr marL="816035" lvl="2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cartes réseau des terminaux</a:t>
            </a:r>
          </a:p>
          <a:p>
            <a:pPr marL="816035" lvl="2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Interfaces des équipements réseaux</a:t>
            </a:r>
          </a:p>
          <a:p>
            <a:pPr marL="415985" lvl="1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Composants matériels passifs</a:t>
            </a:r>
          </a:p>
          <a:p>
            <a:pPr marL="816035" lvl="2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connecteurs</a:t>
            </a:r>
          </a:p>
          <a:p>
            <a:pPr marL="816035" lvl="2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Les câbles </a:t>
            </a:r>
          </a:p>
          <a:p>
            <a:pPr marL="816035" lvl="2" indent="-342900">
              <a:buFont typeface="Arial" panose="020B0604020202020204" pitchFamily="34" charset="0"/>
              <a:buChar char="•"/>
            </a:pPr>
            <a:r>
              <a:rPr lang="fr-FR" dirty="0" smtClean="0">
                <a:solidFill>
                  <a:srgbClr val="000000"/>
                </a:solidFill>
              </a:rPr>
              <a:t>Le système de pré-câblage</a:t>
            </a:r>
            <a:endParaRPr lang="fr-FR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523690752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8345488" cy="975783"/>
          </a:xfrm>
        </p:spPr>
        <p:txBody>
          <a:bodyPr/>
          <a:lstStyle/>
          <a:p>
            <a:pPr rtl="0"/>
            <a:r>
              <a:rPr lang="fr-FR" sz="1600"/>
              <a:t>Caractéristiques de la couche physique</a:t>
            </a:r>
            <a:r>
              <a:rPr lang="en-US" dirty="0"/>
              <a:t/>
            </a:r>
            <a:br>
              <a:rPr lang="en-US" dirty="0"/>
            </a:br>
            <a:r>
              <a:rPr lang="fr-FR" sz="2400"/>
              <a:t>Codage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67B373F-3A37-F348-AE55-90901B27B883}"/>
              </a:ext>
            </a:extLst>
          </p:cNvPr>
          <p:cNvSpPr txBox="1"/>
          <p:nvPr/>
        </p:nvSpPr>
        <p:spPr>
          <a:xfrm>
            <a:off x="386863" y="1422401"/>
            <a:ext cx="365601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0000"/>
                </a:solidFill>
                <a:latin typeface="+mn-lt"/>
              </a:rPr>
              <a:t>Le codage convertit le flux de bits en </a:t>
            </a:r>
            <a:r>
              <a:rPr lang="fr-FR" sz="1600" dirty="0" smtClean="0">
                <a:solidFill>
                  <a:srgbClr val="000000"/>
                </a:solidFill>
                <a:latin typeface="+mn-lt"/>
              </a:rPr>
              <a:t>signaux reconnaissables sur le canal de communication.</a:t>
            </a:r>
            <a:endParaRPr lang="fr-FR" sz="1600" dirty="0">
              <a:solidFill>
                <a:srgbClr val="000000"/>
              </a:solidFill>
              <a:latin typeface="+mn-lt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endParaRPr lang="fr-FR" sz="1600" dirty="0" smtClean="0">
              <a:solidFill>
                <a:srgbClr val="000000"/>
              </a:solidFill>
              <a:latin typeface="+mn-lt"/>
            </a:endParaRP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000000"/>
                </a:solidFill>
                <a:latin typeface="+mn-lt"/>
              </a:rPr>
              <a:t>Exemples : 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600" dirty="0" smtClean="0">
                <a:solidFill>
                  <a:srgbClr val="000000"/>
                </a:solidFill>
                <a:latin typeface="+mn-lt"/>
              </a:rPr>
              <a:t>Manchester</a:t>
            </a:r>
          </a:p>
          <a:p>
            <a:pPr marL="342900" indent="-342900" rtl="0">
              <a:buFont typeface="+mj-lt"/>
              <a:buAutoNum type="arabicPeriod"/>
            </a:pPr>
            <a:r>
              <a:rPr lang="fr-FR" sz="1600" dirty="0" smtClean="0">
                <a:solidFill>
                  <a:srgbClr val="000000"/>
                </a:solidFill>
                <a:latin typeface="+mn-lt"/>
              </a:rPr>
              <a:t>4B/5B , 8B/10B …</a:t>
            </a:r>
            <a:endParaRPr lang="fr-FR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="" xmlns:a16="http://schemas.microsoft.com/office/drawing/2014/main" id="{15258416-999A-294E-8E65-12B100E490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4042875" y="1294179"/>
            <a:ext cx="4660900" cy="4588933"/>
          </a:xfrm>
        </p:spPr>
      </p:pic>
    </p:spTree>
    <p:extLst>
      <p:ext uri="{BB962C8B-B14F-4D97-AF65-F5344CB8AC3E}">
        <p14:creationId xmlns="" xmlns:p14="http://schemas.microsoft.com/office/powerpoint/2010/main" val="1734700083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C02AA8F8-1E43-384B-8982-C0BB94049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4572000" cy="975783"/>
          </a:xfrm>
        </p:spPr>
        <p:txBody>
          <a:bodyPr/>
          <a:lstStyle/>
          <a:p>
            <a:pPr rtl="0"/>
            <a:r>
              <a:rPr lang="fr-FR" sz="1600"/>
              <a:t>Caractéristiques de la couche physique</a:t>
            </a:r>
            <a:r>
              <a:rPr lang="en-US" dirty="0"/>
              <a:t/>
            </a:r>
            <a:br>
              <a:rPr lang="en-US" dirty="0"/>
            </a:br>
            <a:r>
              <a:rPr lang="fr-FR" sz="2400"/>
              <a:t>Signalisation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867B373F-3A37-F348-AE55-90901B27B883}"/>
              </a:ext>
            </a:extLst>
          </p:cNvPr>
          <p:cNvSpPr txBox="1"/>
          <p:nvPr/>
        </p:nvSpPr>
        <p:spPr>
          <a:xfrm>
            <a:off x="386862" y="1422401"/>
            <a:ext cx="40561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000000"/>
                </a:solidFill>
                <a:latin typeface="+mn-lt"/>
              </a:rPr>
              <a:t>Signalisation ou modulation du signal porteur 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 dirty="0" smtClean="0">
                <a:solidFill>
                  <a:srgbClr val="000000"/>
                </a:solidFill>
                <a:latin typeface="+mn-lt"/>
              </a:rPr>
              <a:t>Symbole électrique : façon </a:t>
            </a:r>
            <a:r>
              <a:rPr lang="fr-FR" sz="1600" dirty="0">
                <a:solidFill>
                  <a:srgbClr val="000000"/>
                </a:solidFill>
                <a:latin typeface="+mn-lt"/>
              </a:rPr>
              <a:t>dont les valeurs de bits, « 1 » et « 0 » sont représentées sur le support physique.</a:t>
            </a:r>
          </a:p>
          <a:p>
            <a:pPr marL="285750" indent="-285750" rtl="0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rgbClr val="000000"/>
                </a:solidFill>
                <a:latin typeface="+mn-lt"/>
              </a:rPr>
              <a:t>La méthode de signalisation varie selon le type de support </a:t>
            </a:r>
            <a:r>
              <a:rPr lang="fr-FR" sz="1600" dirty="0" smtClean="0">
                <a:solidFill>
                  <a:srgbClr val="000000"/>
                </a:solidFill>
                <a:latin typeface="+mn-lt"/>
              </a:rPr>
              <a:t>utilisé (cuivre, </a:t>
            </a:r>
            <a:r>
              <a:rPr lang="fr-FR" sz="1600" dirty="0" err="1" smtClean="0">
                <a:solidFill>
                  <a:srgbClr val="000000"/>
                </a:solidFill>
                <a:latin typeface="+mn-lt"/>
              </a:rPr>
              <a:t>f.o</a:t>
            </a:r>
            <a:r>
              <a:rPr lang="fr-FR" sz="1600" dirty="0" smtClean="0">
                <a:solidFill>
                  <a:srgbClr val="000000"/>
                </a:solidFill>
                <a:latin typeface="+mn-lt"/>
              </a:rPr>
              <a:t>. …)</a:t>
            </a:r>
            <a:endParaRPr lang="fr-FR" sz="16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6" name="Content Placeholder 5">
            <a:extLst>
              <a:ext uri="{FF2B5EF4-FFF2-40B4-BE49-F238E27FC236}">
                <a16:creationId xmlns="" xmlns:a16="http://schemas.microsoft.com/office/drawing/2014/main" id="{A269CFD5-4CF5-6F41-84C4-121383F6B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678748" y="3796636"/>
            <a:ext cx="3072240" cy="1444545"/>
          </a:xfrm>
        </p:spPr>
      </p:pic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B661482A-007E-BE46-BEAF-3DA2CB5B442B}"/>
              </a:ext>
            </a:extLst>
          </p:cNvPr>
          <p:cNvSpPr txBox="1"/>
          <p:nvPr/>
        </p:nvSpPr>
        <p:spPr>
          <a:xfrm>
            <a:off x="856964" y="5241181"/>
            <a:ext cx="2608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1200"/>
              <a:t>Signaux électriques par câble en cuivre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7417B433-B0D6-D348-A6BA-E2DE3E28C539}"/>
              </a:ext>
            </a:extLst>
          </p:cNvPr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891700" y="174885"/>
            <a:ext cx="3575378" cy="13001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7BAD6EB-A82B-CC4A-B7B5-C06FE8DEA4F2}"/>
              </a:ext>
            </a:extLst>
          </p:cNvPr>
          <p:cNvSpPr txBox="1"/>
          <p:nvPr/>
        </p:nvSpPr>
        <p:spPr>
          <a:xfrm>
            <a:off x="5358354" y="1582233"/>
            <a:ext cx="32512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1200"/>
              <a:t>Impulsions lumineuses sur câble à fibres optiques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="" xmlns:a16="http://schemas.microsoft.com/office/drawing/2014/main" id="{D4B1E1AC-C55C-7B4C-80AC-FDBBEFFFCFA3}"/>
              </a:ext>
            </a:extLst>
          </p:cNvPr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07344" y="2324273"/>
            <a:ext cx="3612070" cy="362559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49305C5-A24C-804E-9F7C-9668430FDC07}"/>
              </a:ext>
            </a:extLst>
          </p:cNvPr>
          <p:cNvSpPr txBox="1"/>
          <p:nvPr/>
        </p:nvSpPr>
        <p:spPr>
          <a:xfrm>
            <a:off x="5578105" y="5840531"/>
            <a:ext cx="19784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rtl="0"/>
            <a:r>
              <a:rPr lang="fr-FR" sz="1200"/>
              <a:t>Signaux micro-ondes sans fil</a:t>
            </a:r>
          </a:p>
        </p:txBody>
      </p:sp>
    </p:spTree>
    <p:extLst>
      <p:ext uri="{BB962C8B-B14F-4D97-AF65-F5344CB8AC3E}">
        <p14:creationId xmlns="" xmlns:p14="http://schemas.microsoft.com/office/powerpoint/2010/main" val="410906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theme1.xml><?xml version="1.0" encoding="utf-8"?>
<a:theme xmlns:a="http://schemas.openxmlformats.org/drawingml/2006/main" name="Boule de feu">
  <a:themeElements>
    <a:clrScheme name="Boule de feu 2">
      <a:dk1>
        <a:srgbClr val="000000"/>
      </a:dk1>
      <a:lt1>
        <a:srgbClr val="FFFFFF"/>
      </a:lt1>
      <a:dk2>
        <a:srgbClr val="FF9900"/>
      </a:dk2>
      <a:lt2>
        <a:srgbClr val="5F5F5F"/>
      </a:lt2>
      <a:accent1>
        <a:srgbClr val="FF9933"/>
      </a:accent1>
      <a:accent2>
        <a:srgbClr val="CC0066"/>
      </a:accent2>
      <a:accent3>
        <a:srgbClr val="FFFFFF"/>
      </a:accent3>
      <a:accent4>
        <a:srgbClr val="000000"/>
      </a:accent4>
      <a:accent5>
        <a:srgbClr val="FFCAAD"/>
      </a:accent5>
      <a:accent6>
        <a:srgbClr val="B9005C"/>
      </a:accent6>
      <a:hlink>
        <a:srgbClr val="CC00CC"/>
      </a:hlink>
      <a:folHlink>
        <a:srgbClr val="990099"/>
      </a:folHlink>
    </a:clrScheme>
    <a:fontScheme name="Boule de feu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accent2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chemeClr val="accent2"/>
          </a:solidFill>
          <a:prstDash val="solid"/>
          <a:round/>
          <a:headEnd type="none" w="sm" len="sm"/>
          <a:tailEnd type="none" w="sm" len="sm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fr-FR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Boule de feu 1">
        <a:dk1>
          <a:srgbClr val="5F5F5F"/>
        </a:dk1>
        <a:lt1>
          <a:srgbClr val="FFFFCC"/>
        </a:lt1>
        <a:dk2>
          <a:srgbClr val="000000"/>
        </a:dk2>
        <a:lt2>
          <a:srgbClr val="FFCC66"/>
        </a:lt2>
        <a:accent1>
          <a:srgbClr val="FF9933"/>
        </a:accent1>
        <a:accent2>
          <a:srgbClr val="CC0066"/>
        </a:accent2>
        <a:accent3>
          <a:srgbClr val="AAAAAA"/>
        </a:accent3>
        <a:accent4>
          <a:srgbClr val="DADAAE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oule de feu 2">
        <a:dk1>
          <a:srgbClr val="000000"/>
        </a:dk1>
        <a:lt1>
          <a:srgbClr val="FFFFFF"/>
        </a:lt1>
        <a:dk2>
          <a:srgbClr val="FF9900"/>
        </a:dk2>
        <a:lt2>
          <a:srgbClr val="5F5F5F"/>
        </a:lt2>
        <a:accent1>
          <a:srgbClr val="FF9933"/>
        </a:accent1>
        <a:accent2>
          <a:srgbClr val="CC0066"/>
        </a:accent2>
        <a:accent3>
          <a:srgbClr val="FFFFFF"/>
        </a:accent3>
        <a:accent4>
          <a:srgbClr val="000000"/>
        </a:accent4>
        <a:accent5>
          <a:srgbClr val="FFCAAD"/>
        </a:accent5>
        <a:accent6>
          <a:srgbClr val="B9005C"/>
        </a:accent6>
        <a:hlink>
          <a:srgbClr val="CC00CC"/>
        </a:hlink>
        <a:folHlink>
          <a:srgbClr val="9900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oule de feu 3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Office\Modèles\Modèles de présentation\Barre verticale.pot</Template>
  <TotalTime>6956</TotalTime>
  <Words>1849</Words>
  <Application>Microsoft Office PowerPoint</Application>
  <PresentationFormat>Affichage à l'écran (4:3)</PresentationFormat>
  <Paragraphs>450</Paragraphs>
  <Slides>41</Slides>
  <Notes>27</Notes>
  <HiddenSlides>0</HiddenSlides>
  <MMClips>0</MMClips>
  <ScaleCrop>false</ScaleCrop>
  <HeadingPairs>
    <vt:vector size="6" baseType="variant">
      <vt:variant>
        <vt:lpstr>Thème</vt:lpstr>
      </vt:variant>
      <vt:variant>
        <vt:i4>1</vt:i4>
      </vt:variant>
      <vt:variant>
        <vt:lpstr>Serveurs OLE incorporés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3" baseType="lpstr">
      <vt:lpstr>Boule de feu</vt:lpstr>
      <vt:lpstr>Visio</vt:lpstr>
      <vt:lpstr>Diapositive 1</vt:lpstr>
      <vt:lpstr>3. Architecture physique</vt:lpstr>
      <vt:lpstr>Couche Physique OSI</vt:lpstr>
      <vt:lpstr>Module 4 : Couche physique</vt:lpstr>
      <vt:lpstr>Objectif de la couche physique La couche physique</vt:lpstr>
      <vt:lpstr>Caractéristiques de la couche physique Composants physiques</vt:lpstr>
      <vt:lpstr>Caractéristiques de la couche physique Composants physiques</vt:lpstr>
      <vt:lpstr>Caractéristiques de la couche physique Codage</vt:lpstr>
      <vt:lpstr>Caractéristiques de la couche physique Signalisation</vt:lpstr>
      <vt:lpstr>Câblage en cuivre Types de câblage en cuivre</vt:lpstr>
      <vt:lpstr>Câbles en cuivre Paire torsadée non blindée (UTP)</vt:lpstr>
      <vt:lpstr>Câblage UTP Normes de câblage et connecteurs UTP (suite)</vt:lpstr>
      <vt:lpstr>Câblage en cuivre Câble coaxial</vt:lpstr>
      <vt:lpstr> Câbles à fibre optique  Connecteurs à fibre optique</vt:lpstr>
      <vt:lpstr>Câblage en fibre optique Cordons de brassage en fibre</vt:lpstr>
      <vt:lpstr>Systèmes de précâblage</vt:lpstr>
      <vt:lpstr>Système de précâblage</vt:lpstr>
      <vt:lpstr>Systèmes de précâblage</vt:lpstr>
      <vt:lpstr>Système de précâblage</vt:lpstr>
      <vt:lpstr>Système de précâblage</vt:lpstr>
      <vt:lpstr>Système de précâblage</vt:lpstr>
      <vt:lpstr>Système de précâblage</vt:lpstr>
      <vt:lpstr>Système de précâblage</vt:lpstr>
      <vt:lpstr>Système de précâblage</vt:lpstr>
      <vt:lpstr>Système de précâblage</vt:lpstr>
      <vt:lpstr>Système de précâblage</vt:lpstr>
      <vt:lpstr>Système de précâblage</vt:lpstr>
      <vt:lpstr>Système de précâblage</vt:lpstr>
      <vt:lpstr>Système de précâblage</vt:lpstr>
      <vt:lpstr>Système de précâblage</vt:lpstr>
      <vt:lpstr>Système de précâblage</vt:lpstr>
      <vt:lpstr>Système de précâblage</vt:lpstr>
      <vt:lpstr>Schématisations des LAN</vt:lpstr>
      <vt:lpstr>Schématisations</vt:lpstr>
      <vt:lpstr>Schématisations</vt:lpstr>
      <vt:lpstr>Schématisations</vt:lpstr>
      <vt:lpstr>Schématisations</vt:lpstr>
      <vt:lpstr>Schématisations</vt:lpstr>
      <vt:lpstr>Schématisations</vt:lpstr>
      <vt:lpstr>Schématisations</vt:lpstr>
      <vt:lpstr>Planifications des LAN</vt:lpstr>
    </vt:vector>
  </TitlesOfParts>
  <Company>HEB-ESI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 de réseaux sans fil</dc:title>
  <dc:subject>Support du cours - ESI - 2° année IR</dc:subject>
  <dc:creator>Pantélis Matsos</dc:creator>
  <cp:lastModifiedBy>pma</cp:lastModifiedBy>
  <cp:revision>231</cp:revision>
  <cp:lastPrinted>2001-07-16T20:29:16Z</cp:lastPrinted>
  <dcterms:created xsi:type="dcterms:W3CDTF">2000-12-03T20:39:07Z</dcterms:created>
  <dcterms:modified xsi:type="dcterms:W3CDTF">2021-09-27T15:46:36Z</dcterms:modified>
</cp:coreProperties>
</file>